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9"/>
  </p:notesMasterIdLst>
  <p:handoutMasterIdLst>
    <p:handoutMasterId r:id="rId80"/>
  </p:handoutMasterIdLst>
  <p:sldIdLst>
    <p:sldId id="1260" r:id="rId2"/>
    <p:sldId id="1261" r:id="rId3"/>
    <p:sldId id="1396" r:id="rId4"/>
    <p:sldId id="1417" r:id="rId5"/>
    <p:sldId id="1262" r:id="rId6"/>
    <p:sldId id="1263" r:id="rId7"/>
    <p:sldId id="1264" r:id="rId8"/>
    <p:sldId id="1265" r:id="rId9"/>
    <p:sldId id="1266" r:id="rId10"/>
    <p:sldId id="1267" r:id="rId11"/>
    <p:sldId id="1365" r:id="rId12"/>
    <p:sldId id="1268" r:id="rId13"/>
    <p:sldId id="1271" r:id="rId14"/>
    <p:sldId id="1272" r:id="rId15"/>
    <p:sldId id="1323" r:id="rId16"/>
    <p:sldId id="1324" r:id="rId17"/>
    <p:sldId id="1325" r:id="rId18"/>
    <p:sldId id="1269" r:id="rId19"/>
    <p:sldId id="1382" r:id="rId20"/>
    <p:sldId id="1366" r:id="rId21"/>
    <p:sldId id="1367" r:id="rId22"/>
    <p:sldId id="1270" r:id="rId23"/>
    <p:sldId id="1359" r:id="rId24"/>
    <p:sldId id="1358" r:id="rId25"/>
    <p:sldId id="1360" r:id="rId26"/>
    <p:sldId id="1274" r:id="rId27"/>
    <p:sldId id="1275" r:id="rId28"/>
    <p:sldId id="1276" r:id="rId29"/>
    <p:sldId id="1279" r:id="rId30"/>
    <p:sldId id="1281" r:id="rId31"/>
    <p:sldId id="1278" r:id="rId32"/>
    <p:sldId id="1280" r:id="rId33"/>
    <p:sldId id="1353" r:id="rId34"/>
    <p:sldId id="1354" r:id="rId35"/>
    <p:sldId id="1294" r:id="rId36"/>
    <p:sldId id="1295" r:id="rId37"/>
    <p:sldId id="1297" r:id="rId38"/>
    <p:sldId id="1303" r:id="rId39"/>
    <p:sldId id="1308" r:id="rId40"/>
    <p:sldId id="1304" r:id="rId41"/>
    <p:sldId id="1300" r:id="rId42"/>
    <p:sldId id="1361" r:id="rId43"/>
    <p:sldId id="1369" r:id="rId44"/>
    <p:sldId id="1393" r:id="rId45"/>
    <p:sldId id="1395" r:id="rId46"/>
    <p:sldId id="1397" r:id="rId47"/>
    <p:sldId id="1416" r:id="rId48"/>
    <p:sldId id="1394" r:id="rId49"/>
    <p:sldId id="1383" r:id="rId50"/>
    <p:sldId id="1409" r:id="rId51"/>
    <p:sldId id="1399" r:id="rId52"/>
    <p:sldId id="1400" r:id="rId53"/>
    <p:sldId id="1384" r:id="rId54"/>
    <p:sldId id="1410" r:id="rId55"/>
    <p:sldId id="1403" r:id="rId56"/>
    <p:sldId id="1411" r:id="rId57"/>
    <p:sldId id="1385" r:id="rId58"/>
    <p:sldId id="1412" r:id="rId59"/>
    <p:sldId id="1401" r:id="rId60"/>
    <p:sldId id="1391" r:id="rId61"/>
    <p:sldId id="1413" r:id="rId62"/>
    <p:sldId id="1392" r:id="rId63"/>
    <p:sldId id="1402" r:id="rId64"/>
    <p:sldId id="1408" r:id="rId65"/>
    <p:sldId id="1387" r:id="rId66"/>
    <p:sldId id="1414" r:id="rId67"/>
    <p:sldId id="1407" r:id="rId68"/>
    <p:sldId id="1398" r:id="rId69"/>
    <p:sldId id="1386" r:id="rId70"/>
    <p:sldId id="1415" r:id="rId71"/>
    <p:sldId id="1404" r:id="rId72"/>
    <p:sldId id="1370" r:id="rId73"/>
    <p:sldId id="1372" r:id="rId74"/>
    <p:sldId id="1373" r:id="rId75"/>
    <p:sldId id="1374" r:id="rId76"/>
    <p:sldId id="1381" r:id="rId77"/>
    <p:sldId id="1405" r:id="rId78"/>
  </p:sldIdLst>
  <p:sldSz cx="12192000" cy="6858000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059"/>
    <a:srgbClr val="DDDDDD"/>
    <a:srgbClr val="C0C0C0"/>
    <a:srgbClr val="DFD513"/>
    <a:srgbClr val="CC66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9395" autoAdjust="0"/>
  </p:normalViewPr>
  <p:slideViewPr>
    <p:cSldViewPr>
      <p:cViewPr varScale="1">
        <p:scale>
          <a:sx n="54" d="100"/>
          <a:sy n="54" d="100"/>
        </p:scale>
        <p:origin x="996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604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2021/7/15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604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604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2021/7/15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374" y="3229451"/>
            <a:ext cx="7943507" cy="3058953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604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google-research/google-research/tree/master/scann?fbclid=IwAR0CcYkdtLpzjrjA6RZT7XqT5HdKxicrRwNNL8-Xx-gQxW3KdFmwmOUAaHU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kit.cn/blog/2017/02/05/t_sne_full.html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172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packages:</a:t>
            </a:r>
          </a:p>
          <a:p>
            <a:pPr defTabSz="914172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 3</a:t>
            </a:r>
          </a:p>
          <a:p>
            <a:pPr defTabSz="914172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EMAN2 for</a:t>
            </a:r>
            <a:r>
              <a:rPr lang="en-US" altLang="zh-TW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conversion</a:t>
            </a:r>
          </a:p>
          <a:p>
            <a:pPr defTabSz="914172">
              <a:defRPr/>
            </a:pPr>
            <a:r>
              <a:rPr lang="en-US" altLang="zh-TW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Xmipp3 for </a:t>
            </a:r>
            <a:r>
              <a:rPr lang="en-US" altLang="zh-TW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scipion</a:t>
            </a:r>
            <a:endParaRPr lang="en-US" altLang="zh-TW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endParaRPr lang="en-US" altLang="zh-TW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RELION,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SPHIRE(ISAC)</a:t>
            </a:r>
          </a:p>
          <a:p>
            <a:pPr defTabSz="914172">
              <a:defRPr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2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56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electrostatic potential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52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is to obtain the 3D structure, that is the roughly 10^6 voxel values in a 3D density map, from perhaps 10^9 very noisy pixels in a dataset</a:t>
            </a:r>
          </a:p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particle images. To solve the structure, ideally one would examine all possible density maps and pick the single one</a:t>
            </a:r>
          </a:p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best matches the dataset, given a scoring function such as the squared error or the likelihood.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comfort is that the gross misassignment of angles generally results in low-resolution reconstructions</a:t>
            </a:r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Thus, it is to be hoped that an interpretable,</a:t>
            </a:r>
          </a:p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high-resolution map is unlikely to suffer from model bias.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data quality is high, convergence to the global optimum is quite reliable and initial models such as smooth ellipsoids or random densities result in correct structures.</a:t>
            </a:r>
          </a:p>
          <a:p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when the SNR of the images is low or when preferential particle orientation causes the strong overrepresentation of certain projection directions, model bias can be severe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en-US" altLang="zh-TW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3D model using stochastic approach or experiment (</a:t>
            </a:r>
            <a:r>
              <a:rPr lang="en-US" altLang="zh-TW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tilt-pair analysis, random conical tilt</a:t>
            </a:r>
            <a:r>
              <a:rPr lang="en-US" altLang="zh-TW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72">
              <a:defRPr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set of parameters that most likely determine the observed data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parameter assignment are replaced by probability-weighted integrations over all possible assignments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assigned by all orientations and classes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with weights</a:t>
            </a:r>
          </a:p>
          <a:p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altLang="zh-TW"/>
              <a:t> 0≤φ≤360, 0≤θ≤180, 0≤ψ≤360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  <a:p>
            <a:pPr defTabSz="914172">
              <a:defRPr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55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1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172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helpful in alignment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4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27 points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29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hlinkClick r:id="rId4"/>
                  </a:rPr>
                  <a:t>https</a:t>
                </a:r>
                <a:r>
                  <a:rPr lang="en-US" altLang="zh-TW" smtClean="0">
                    <a:hlinkClick r:id="rId4"/>
                  </a:rPr>
                  <a:t>://</a:t>
                </a:r>
                <a:r>
                  <a:rPr lang="en-US" altLang="zh-TW" smtClean="0">
                    <a:hlinkClick r:id="rId4"/>
                  </a:rPr>
                  <a:t>github.com/google-research/google-research/tree/master/scann?fbclid=IwAR0CcYkdtLpzjrjA6RZT7XqT5HdKxicrRwNNL8-Xx-gQxW3KdFmwmOUAaHU</a:t>
                </a:r>
                <a:endParaRPr lang="en-US" altLang="zh-TW" smtClean="0"/>
              </a:p>
              <a:p>
                <a:pPr marL="285721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construct_Tree_or_hash</a:t>
                </a:r>
              </a:p>
              <a:p>
                <a:pPr marL="742876" lvl="1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 (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altLang="zh-TW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𝑝𝑛 log⁡〖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𝑛)〗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200029" lvl="2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Vantage-point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 (BH2014)</a:t>
                </a:r>
              </a:p>
              <a:p>
                <a:pPr marL="1200029" lvl="2" indent="-28572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Ball-tree (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sklearn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742876" lvl="1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 (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altLang="zh-TW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𝑝𝑛</a:t>
                </a:r>
                <a:r>
                  <a:rPr lang="en-US" altLang="zh-TW" b="0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029" lvl="2" indent="-285721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 Neighbor Descent (Flt-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Open-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200029" lvl="2" indent="-285721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Faiss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tsne-cuda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21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t-SNE </a:t>
                </a:r>
                <a:r>
                  <a:rPr lang="en-US" altLang="zh-TW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𝑘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to </a:t>
                </a:r>
                <a:r>
                  <a:rPr lang="en-US" altLang="zh-TW" i="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3𝑢</a:t>
                </a:r>
                <a:r>
                  <a:rPr lang="en-US" altLang="zh-TW" i="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~</a:t>
                </a:r>
                <a:r>
                  <a:rPr lang="en-US" altLang="zh-TW" b="0" i="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150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21" indent="-285721">
                  <a:buFont typeface="Arial" panose="020B0604020202020204" pitchFamily="34" charset="0"/>
                  <a:buChar char="•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may also consider the cell interaction instead of point interaction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77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http://www.datakit.cn/blog/2017/02/05/t_sne_full.html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80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80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4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4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5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5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7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4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5" y="6361118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3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3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4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5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9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uru99.com/linux-commands-cheat-she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bi.ac.uk/pdbe/entry/emdb/EMD-2660" TargetMode="External"/><Relationship Id="rId13" Type="http://schemas.openxmlformats.org/officeDocument/2006/relationships/hyperlink" Target="https://pdbe.org/EMD-8012" TargetMode="External"/><Relationship Id="rId18" Type="http://schemas.openxmlformats.org/officeDocument/2006/relationships/hyperlink" Target="https://www3.mrc-lmb.cam.ac.uk/relion/index.php?title=Classification_example" TargetMode="External"/><Relationship Id="rId26" Type="http://schemas.openxmlformats.org/officeDocument/2006/relationships/hyperlink" Target="https://pdbe.org/EMD-8012" TargetMode="External"/><Relationship Id="rId3" Type="http://schemas.openxmlformats.org/officeDocument/2006/relationships/hyperlink" Target="http://www.ebi.ac.uk/pdbe/entry/emdb/EMD-2824" TargetMode="External"/><Relationship Id="rId21" Type="http://schemas.openxmlformats.org/officeDocument/2006/relationships/hyperlink" Target="http://www.ebi.ac.uk/pdbe/entry/emdb/EMD-2660" TargetMode="External"/><Relationship Id="rId7" Type="http://schemas.openxmlformats.org/officeDocument/2006/relationships/hyperlink" Target="https://www.ebi.ac.uk/pdbe/emdb/empiar/entry/10028/" TargetMode="External"/><Relationship Id="rId12" Type="http://schemas.openxmlformats.org/officeDocument/2006/relationships/hyperlink" Target="https://www.ebi.ac.uk/pdbe/emdb/empiar/entry/10073/" TargetMode="External"/><Relationship Id="rId17" Type="http://schemas.openxmlformats.org/officeDocument/2006/relationships/image" Target="../media/image200.png"/><Relationship Id="rId25" Type="http://schemas.openxmlformats.org/officeDocument/2006/relationships/hyperlink" Target="https://www.ebi.ac.uk/pdbe/emdb/empiar/entry/10073/" TargetMode="External"/><Relationship Id="rId2" Type="http://schemas.openxmlformats.org/officeDocument/2006/relationships/hyperlink" Target="https://www.ebi.ac.uk/pdbe/emdb/empiar/entry/10017/" TargetMode="External"/><Relationship Id="rId16" Type="http://schemas.openxmlformats.org/officeDocument/2006/relationships/hyperlink" Target="ftp://ftp.mrc-lmb.cam.ac.uk/pub/scheres/relion21_tutorial.tar.gz" TargetMode="External"/><Relationship Id="rId20" Type="http://schemas.openxmlformats.org/officeDocument/2006/relationships/hyperlink" Target="https://www.ebi.ac.uk/pdbe/emdb/empiar/entry/1002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pdbe/entry/emdb/EMD-1056" TargetMode="External"/><Relationship Id="rId11" Type="http://schemas.openxmlformats.org/officeDocument/2006/relationships/hyperlink" Target="ftp://ftp.mrc-lmb.cam.ac.uk/pub/scheres/relion30_tutorial_data.tar" TargetMode="External"/><Relationship Id="rId24" Type="http://schemas.openxmlformats.org/officeDocument/2006/relationships/hyperlink" Target="ftp://ftp.mrc-lmb.cam.ac.uk/pub/scheres/relion30_tutorial_data.tar" TargetMode="External"/><Relationship Id="rId5" Type="http://schemas.openxmlformats.org/officeDocument/2006/relationships/hyperlink" Target="https://www3.mrc-lmb.cam.ac.uk/relion/index.php?title=Classification_example" TargetMode="External"/><Relationship Id="rId15" Type="http://schemas.openxmlformats.org/officeDocument/2006/relationships/hyperlink" Target="http://www.ebi.ac.uk/pdbe/entry/emdb/EMD-2824" TargetMode="External"/><Relationship Id="rId23" Type="http://schemas.openxmlformats.org/officeDocument/2006/relationships/hyperlink" Target="https://pdbe.org/EMD-6840" TargetMode="External"/><Relationship Id="rId10" Type="http://schemas.openxmlformats.org/officeDocument/2006/relationships/hyperlink" Target="https://pdbe.org/EMD-6840" TargetMode="External"/><Relationship Id="rId19" Type="http://schemas.openxmlformats.org/officeDocument/2006/relationships/hyperlink" Target="http://www.ebi.ac.uk/pdbe/entry/emdb/EMD-1056" TargetMode="External"/><Relationship Id="rId4" Type="http://schemas.openxmlformats.org/officeDocument/2006/relationships/hyperlink" Target="ftp://ftp.mrc-lmb.cam.ac.uk/pub/scheres/relion21_tutorial.tar.gz" TargetMode="External"/><Relationship Id="rId9" Type="http://schemas.openxmlformats.org/officeDocument/2006/relationships/hyperlink" Target="https://www.ebi.ac.uk/pdbe/emdb/empiar/entry/10204" TargetMode="External"/><Relationship Id="rId14" Type="http://schemas.openxmlformats.org/officeDocument/2006/relationships/hyperlink" Target="https://www.ebi.ac.uk/pdbe/emdb/empiar/entry/10017/" TargetMode="External"/><Relationship Id="rId22" Type="http://schemas.openxmlformats.org/officeDocument/2006/relationships/hyperlink" Target="https://www.ebi.ac.uk/pdbe/emdb/empiar/entry/1020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entry/emdb/EMD-0144" TargetMode="External"/><Relationship Id="rId2" Type="http://schemas.openxmlformats.org/officeDocument/2006/relationships/hyperlink" Target="https://www.ebi.ac.uk/pdbe/emdb/empiar/entry/102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pdbe/entry/emdb/EMD-0144" TargetMode="External"/><Relationship Id="rId5" Type="http://schemas.openxmlformats.org/officeDocument/2006/relationships/hyperlink" Target="https://www.ebi.ac.uk/pdbe/emdb/empiar/entry/10200" TargetMode="Externa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dbe.org/EMD-8117" TargetMode="External"/><Relationship Id="rId13" Type="http://schemas.openxmlformats.org/officeDocument/2006/relationships/hyperlink" Target="https://www.ebi.ac.uk/pdbe/emdb/empiar/entry/10250" TargetMode="External"/><Relationship Id="rId18" Type="http://schemas.openxmlformats.org/officeDocument/2006/relationships/hyperlink" Target="https://pdbe.org/EMD-6000" TargetMode="External"/><Relationship Id="rId26" Type="http://schemas.openxmlformats.org/officeDocument/2006/relationships/hyperlink" Target="https://www.ebi.ac.uk/pdbe/emdb/empiar/entry/10146/" TargetMode="External"/><Relationship Id="rId3" Type="http://schemas.openxmlformats.org/officeDocument/2006/relationships/hyperlink" Target="https://pdbe.org/EMD-6000" TargetMode="External"/><Relationship Id="rId21" Type="http://schemas.openxmlformats.org/officeDocument/2006/relationships/hyperlink" Target="https://pdbe.org/EMD-6287" TargetMode="External"/><Relationship Id="rId7" Type="http://schemas.openxmlformats.org/officeDocument/2006/relationships/hyperlink" Target="https://www.ebi.ac.uk/pdbe/emdb/empiar/entry/10059" TargetMode="External"/><Relationship Id="rId12" Type="http://schemas.openxmlformats.org/officeDocument/2006/relationships/hyperlink" Target="https://pdbe.org/EMD-0406" TargetMode="External"/><Relationship Id="rId17" Type="http://schemas.openxmlformats.org/officeDocument/2006/relationships/hyperlink" Target="https://www.ebi.ac.uk/pdbe/emdb/empiar/entry/10010" TargetMode="External"/><Relationship Id="rId25" Type="http://schemas.openxmlformats.org/officeDocument/2006/relationships/hyperlink" Target="https://www.ebi.ac.uk/pdbe/emdb/empiar/entry/10248" TargetMode="External"/><Relationship Id="rId2" Type="http://schemas.openxmlformats.org/officeDocument/2006/relationships/hyperlink" Target="https://www.ebi.ac.uk/pdbe/emdb/empiar/entry/10010" TargetMode="External"/><Relationship Id="rId16" Type="http://schemas.openxmlformats.org/officeDocument/2006/relationships/hyperlink" Target="https://pdbe.org/EMD-0409" TargetMode="External"/><Relationship Id="rId20" Type="http://schemas.openxmlformats.org/officeDocument/2006/relationships/hyperlink" Target="https://www.ebi.ac.uk/pdbe/emdb/empiar/entry/10025" TargetMode="External"/><Relationship Id="rId29" Type="http://schemas.openxmlformats.org/officeDocument/2006/relationships/hyperlink" Target="https://www.ebi.ac.uk/pdbe/emdb/empiar/entry/102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yosparc.com/docs/tutorials/t20s/" TargetMode="External"/><Relationship Id="rId11" Type="http://schemas.openxmlformats.org/officeDocument/2006/relationships/hyperlink" Target="https://www.ebi.ac.uk/pdbe/emdb/empiar/entry/10249" TargetMode="External"/><Relationship Id="rId24" Type="http://schemas.openxmlformats.org/officeDocument/2006/relationships/hyperlink" Target="https://pdbe.org/EMD-8117" TargetMode="External"/><Relationship Id="rId32" Type="http://schemas.openxmlformats.org/officeDocument/2006/relationships/hyperlink" Target="https://pdbe.org/EMD-0409" TargetMode="External"/><Relationship Id="rId5" Type="http://schemas.openxmlformats.org/officeDocument/2006/relationships/hyperlink" Target="https://pdbe.org/EMD-6287" TargetMode="External"/><Relationship Id="rId15" Type="http://schemas.openxmlformats.org/officeDocument/2006/relationships/hyperlink" Target="https://www.ebi.ac.uk/pdbe/emdb/empiar/entry/10252" TargetMode="External"/><Relationship Id="rId23" Type="http://schemas.openxmlformats.org/officeDocument/2006/relationships/hyperlink" Target="https://www.ebi.ac.uk/pdbe/emdb/empiar/entry/10059" TargetMode="External"/><Relationship Id="rId28" Type="http://schemas.openxmlformats.org/officeDocument/2006/relationships/hyperlink" Target="https://pdbe.org/EMD-0406" TargetMode="External"/><Relationship Id="rId10" Type="http://schemas.openxmlformats.org/officeDocument/2006/relationships/hyperlink" Target="https://www.ebi.ac.uk/pdbe/emdb/empiar/entry/10146/" TargetMode="External"/><Relationship Id="rId19" Type="http://schemas.openxmlformats.org/officeDocument/2006/relationships/image" Target="../media/image22.png"/><Relationship Id="rId31" Type="http://schemas.openxmlformats.org/officeDocument/2006/relationships/hyperlink" Target="https://www.ebi.ac.uk/pdbe/emdb/empiar/entry/10252" TargetMode="External"/><Relationship Id="rId4" Type="http://schemas.openxmlformats.org/officeDocument/2006/relationships/hyperlink" Target="https://www.ebi.ac.uk/pdbe/emdb/empiar/entry/10025" TargetMode="External"/><Relationship Id="rId9" Type="http://schemas.openxmlformats.org/officeDocument/2006/relationships/hyperlink" Target="https://www.ebi.ac.uk/pdbe/emdb/empiar/entry/10248" TargetMode="External"/><Relationship Id="rId14" Type="http://schemas.openxmlformats.org/officeDocument/2006/relationships/hyperlink" Target="https://pdbe.org/EMD-0407" TargetMode="External"/><Relationship Id="rId22" Type="http://schemas.openxmlformats.org/officeDocument/2006/relationships/hyperlink" Target="https://cryosparc.com/docs/tutorials/t20s/" TargetMode="External"/><Relationship Id="rId27" Type="http://schemas.openxmlformats.org/officeDocument/2006/relationships/hyperlink" Target="https://www.ebi.ac.uk/pdbe/emdb/empiar/entry/10249" TargetMode="External"/><Relationship Id="rId30" Type="http://schemas.openxmlformats.org/officeDocument/2006/relationships/hyperlink" Target="https://pdbe.org/EMD-0407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cipion.i2pc.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orkflows.scipion.i2pc.e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sabid.stat.sinica.edu.tw/" TargetMode="Externa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pion-em.github.io/docs/docs/user/scipion-gui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ion-em.github.io/docs/docs/developer/developers.html#extending-scipion" TargetMode="External"/><Relationship Id="rId2" Type="http://schemas.openxmlformats.org/officeDocument/2006/relationships/hyperlink" Target="https://scipion-em.github.io/docs/docs/developer/tutorials/dev-tutori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honchi/Computational-CryoEM" TargetMode="External"/><Relationship Id="rId4" Type="http://schemas.openxmlformats.org/officeDocument/2006/relationships/hyperlink" Target="https://scipion-em.github.io/docs/docs/developer/symmetrie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2PC/scipion/wiki/tutorials/scipion_tutorial_betagal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6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0.png"/><Relationship Id="rId18" Type="http://schemas.openxmlformats.org/officeDocument/2006/relationships/image" Target="../media/image530.png"/><Relationship Id="rId26" Type="http://schemas.openxmlformats.org/officeDocument/2006/relationships/image" Target="../media/image610.png"/><Relationship Id="rId3" Type="http://schemas.openxmlformats.org/officeDocument/2006/relationships/image" Target="../media/image81.png"/><Relationship Id="rId21" Type="http://schemas.openxmlformats.org/officeDocument/2006/relationships/image" Target="../media/image56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openxmlformats.org/officeDocument/2006/relationships/image" Target="../media/image520.png"/><Relationship Id="rId25" Type="http://schemas.openxmlformats.org/officeDocument/2006/relationships/image" Target="../media/image600.png"/><Relationship Id="rId2" Type="http://schemas.openxmlformats.org/officeDocument/2006/relationships/image" Target="../media/image421.png"/><Relationship Id="rId16" Type="http://schemas.openxmlformats.org/officeDocument/2006/relationships/image" Target="../media/image510.png"/><Relationship Id="rId20" Type="http://schemas.openxmlformats.org/officeDocument/2006/relationships/image" Target="../media/image550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60.png"/><Relationship Id="rId24" Type="http://schemas.openxmlformats.org/officeDocument/2006/relationships/image" Target="../media/image590.png"/><Relationship Id="rId5" Type="http://schemas.openxmlformats.org/officeDocument/2006/relationships/image" Target="../media/image410.png"/><Relationship Id="rId28" Type="http://schemas.openxmlformats.org/officeDocument/2006/relationships/image" Target="../media/image179.png"/><Relationship Id="rId15" Type="http://schemas.openxmlformats.org/officeDocument/2006/relationships/image" Target="../media/image500.png"/><Relationship Id="rId23" Type="http://schemas.openxmlformats.org/officeDocument/2006/relationships/image" Target="../media/image580.png"/><Relationship Id="rId10" Type="http://schemas.openxmlformats.org/officeDocument/2006/relationships/image" Target="../media/image83.png"/><Relationship Id="rId19" Type="http://schemas.openxmlformats.org/officeDocument/2006/relationships/image" Target="../media/image540.png"/><Relationship Id="rId4" Type="http://schemas.openxmlformats.org/officeDocument/2006/relationships/image" Target="../media/image82.png"/><Relationship Id="rId9" Type="http://schemas.openxmlformats.org/officeDocument/2006/relationships/image" Target="../media/image452.png"/><Relationship Id="rId22" Type="http://schemas.openxmlformats.org/officeDocument/2006/relationships/image" Target="../media/image5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gif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7.png"/><Relationship Id="rId21" Type="http://schemas.openxmlformats.org/officeDocument/2006/relationships/image" Target="../media/image112.png"/><Relationship Id="rId7" Type="http://schemas.openxmlformats.org/officeDocument/2006/relationships/image" Target="../media/image94.emf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2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30.png"/><Relationship Id="rId7" Type="http://schemas.openxmlformats.org/officeDocument/2006/relationships/image" Target="../media/image129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140.png"/><Relationship Id="rId9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190.png"/><Relationship Id="rId4" Type="http://schemas.openxmlformats.org/officeDocument/2006/relationships/image" Target="../media/image14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gl.ucsf.edu/chimera/download.html" TargetMode="External"/><Relationship Id="rId3" Type="http://schemas.openxmlformats.org/officeDocument/2006/relationships/hyperlink" Target="https://filezilla-project.org/" TargetMode="External"/><Relationship Id="rId7" Type="http://schemas.openxmlformats.org/officeDocument/2006/relationships/hyperlink" Target="https://sourceforge.net/projects/xm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tty.org/" TargetMode="External"/><Relationship Id="rId5" Type="http://schemas.openxmlformats.org/officeDocument/2006/relationships/hyperlink" Target="https://www.realvnc.com/en/connect/download/viewer/" TargetMode="External"/><Relationship Id="rId4" Type="http://schemas.openxmlformats.org/officeDocument/2006/relationships/hyperlink" Target="https://mobaxterm.mobatek.net/download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7" Type="http://schemas.openxmlformats.org/officeDocument/2006/relationships/image" Target="../media/image1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0" Type="http://schemas.openxmlformats.org/officeDocument/2006/relationships/image" Target="../media/image166.png"/><Relationship Id="rId9" Type="http://schemas.openxmlformats.org/officeDocument/2006/relationships/image" Target="../media/image1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/>
              <a:t>ASCEP </a:t>
            </a:r>
            <a:r>
              <a:rPr lang="en-US" altLang="zh-TW" sz="4800"/>
              <a:t>with Scipion3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7088" y="5013176"/>
            <a:ext cx="9144000" cy="533400"/>
          </a:xfrm>
        </p:spPr>
        <p:txBody>
          <a:bodyPr/>
          <a:lstStyle/>
          <a:p>
            <a:r>
              <a:rPr lang="zh-TW" altLang="en-US" dirty="0"/>
              <a:t>鍾思齊</a:t>
            </a:r>
            <a:endParaRPr lang="en-US" altLang="zh-TW" dirty="0"/>
          </a:p>
          <a:p>
            <a:r>
              <a:rPr lang="en-US" altLang="zh-TW" dirty="0"/>
              <a:t>Courtesy of</a:t>
            </a:r>
            <a:r>
              <a:rPr lang="zh-TW" altLang="en-US" dirty="0"/>
              <a:t> 蕭卉倫</a:t>
            </a:r>
            <a:r>
              <a:rPr lang="en-US" altLang="zh-TW" dirty="0"/>
              <a:t>/</a:t>
            </a:r>
            <a:r>
              <a:rPr lang="zh-TW" altLang="en-US" dirty="0"/>
              <a:t>林新閎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612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Trouble shooting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4" y="1837180"/>
            <a:ext cx="8236773" cy="459687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0076" y="2382751"/>
            <a:ext cx="2899235" cy="4051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31" y="4209755"/>
            <a:ext cx="1733550" cy="188595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2435629" y="3724102"/>
            <a:ext cx="665018" cy="123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100647" y="3225078"/>
            <a:ext cx="24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在這個黑色框框，按右鍵會有選項</a:t>
            </a:r>
          </a:p>
        </p:txBody>
      </p:sp>
      <p:sp>
        <p:nvSpPr>
          <p:cNvPr id="10" name="向下箭號 9"/>
          <p:cNvSpPr/>
          <p:nvPr/>
        </p:nvSpPr>
        <p:spPr>
          <a:xfrm rot="16200000">
            <a:off x="5053524" y="4109639"/>
            <a:ext cx="357447" cy="1124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0647" y="4513811"/>
            <a:ext cx="147966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649661" y="3871409"/>
            <a:ext cx="249771" cy="17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649661" y="4258178"/>
            <a:ext cx="249771" cy="17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367946" y="3965350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加入這兩項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9928883" y="4314045"/>
            <a:ext cx="1862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此動作只是為了建造工作列，方便使用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下方</a:t>
            </a:r>
            <a:r>
              <a:rPr lang="en-US" altLang="zh-TW" dirty="0"/>
              <a:t>Panel Preference </a:t>
            </a:r>
            <a:r>
              <a:rPr lang="zh-TW" altLang="en-US" dirty="0"/>
              <a:t>可調整工具列方向</a:t>
            </a:r>
          </a:p>
        </p:txBody>
      </p:sp>
    </p:spTree>
    <p:extLst>
      <p:ext uri="{BB962C8B-B14F-4D97-AF65-F5344CB8AC3E}">
        <p14:creationId xmlns:p14="http://schemas.microsoft.com/office/powerpoint/2010/main" val="12620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Trouble shooting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Enable the Tab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089960"/>
            <a:ext cx="8359700" cy="416669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8760296" y="3501008"/>
            <a:ext cx="1440160" cy="11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025149" y="4798858"/>
            <a:ext cx="18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</a:rPr>
              <a:t>Change it to empty</a:t>
            </a:r>
            <a:endParaRPr lang="zh-TW" altLang="en-US" dirty="0"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04" y="15711"/>
            <a:ext cx="8501796" cy="2378769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519936" y="2252560"/>
            <a:ext cx="5112568" cy="73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993288" y="3044780"/>
            <a:ext cx="215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</a:rPr>
              <a:t>After modification, You may need to kill the old session to enable it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878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commands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47018"/>
            <a:ext cx="5846440" cy="40507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err="1"/>
              <a:t>htop</a:t>
            </a:r>
            <a:r>
              <a:rPr lang="en-US" altLang="zh-TW" dirty="0"/>
              <a:t>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查看</a:t>
            </a:r>
            <a:r>
              <a:rPr lang="en-US" altLang="zh-TW" dirty="0">
                <a:sym typeface="Wingdings" panose="05000000000000000000" pitchFamily="2" charset="2"/>
              </a:rPr>
              <a:t>CPU</a:t>
            </a:r>
            <a:r>
              <a:rPr lang="zh-TW" altLang="en-US" dirty="0">
                <a:sym typeface="Wingdings" panose="05000000000000000000" pitchFamily="2" charset="2"/>
              </a:rPr>
              <a:t> 使用量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err="1"/>
              <a:t>nvidia-smi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查看</a:t>
            </a:r>
            <a:r>
              <a:rPr lang="en-US" altLang="zh-TW" dirty="0">
                <a:sym typeface="Wingdings" panose="05000000000000000000" pitchFamily="2" charset="2"/>
              </a:rPr>
              <a:t>GPU</a:t>
            </a:r>
            <a:r>
              <a:rPr lang="zh-TW" altLang="en-US" dirty="0">
                <a:sym typeface="Wingdings" panose="05000000000000000000" pitchFamily="2" charset="2"/>
              </a:rPr>
              <a:t> 使用量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ym typeface="Wingdings" panose="05000000000000000000" pitchFamily="2" charset="2"/>
                <a:hlinkClick r:id="rId2"/>
              </a:rPr>
              <a:t>https://www.guru99.com/linux-commands-cheat-sheet.html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1" y="3125586"/>
            <a:ext cx="5977218" cy="32004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34" y="0"/>
            <a:ext cx="4503081" cy="62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Data Source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5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75593"/>
            <a:ext cx="10058400" cy="40507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Tutorial data: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/>
              <a:t>/nas2/</a:t>
            </a:r>
            <a:r>
              <a:rPr lang="en-US" altLang="zh-TW" dirty="0" err="1"/>
              <a:t>CryoEM_data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EMPIAR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/>
              <a:t>/nas2/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ASCEM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/>
              <a:t>/nas2/</a:t>
            </a:r>
            <a:r>
              <a:rPr lang="en-US" altLang="zh-TW" dirty="0" err="1"/>
              <a:t>cryoEM_data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Additional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/>
              <a:t>/</a:t>
            </a:r>
            <a:r>
              <a:rPr lang="en-US" altLang="zh-TW" dirty="0" err="1"/>
              <a:t>nfs</a:t>
            </a:r>
            <a:r>
              <a:rPr lang="en-US" altLang="zh-TW" dirty="0"/>
              <a:t>/</a:t>
            </a:r>
          </a:p>
          <a:p>
            <a:pPr marL="274638" lvl="1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003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321652"/>
                  </p:ext>
                </p:extLst>
              </p:nvPr>
            </p:nvGraphicFramePr>
            <p:xfrm>
              <a:off x="131209" y="132700"/>
              <a:ext cx="12087482" cy="6114131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5198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77400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42828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452035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926240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(Height</a:t>
                          </a:r>
                          <a:r>
                            <a:rPr lang="en-US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width)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#(frame)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Beta-Gal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EMPIAR-10017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EMD-2824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4.2A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84(1)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44929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Relion2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4"/>
                            </a:rPr>
                            <a:t>Tutorial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7.3A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(1950,1950)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15(1-16)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100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0151684"/>
                      </a:ext>
                    </a:extLst>
                  </a:tr>
                  <a:tr h="710677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7.3A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9028922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70S</a:t>
                          </a:r>
                          <a:r>
                            <a:rPr lang="en-US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5"/>
                            </a:rPr>
                            <a:t>Test_Data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6"/>
                            </a:rPr>
                            <a:t>EMD-1056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(130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130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89456119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80S</a:t>
                          </a:r>
                          <a:r>
                            <a:rPr kumimoji="0" lang="en-US" altLang="zh-TW" b="0" i="0" kern="120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7"/>
                            </a:rPr>
                            <a:t>EMPIAR-10028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8"/>
                            </a:rPr>
                            <a:t>EMD-2660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1.2TB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1081 (1-16)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105247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360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9"/>
                            </a:rPr>
                            <a:t>EMPIAR-10204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0"/>
                            </a:rPr>
                            <a:t>EMD-6840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321.4GB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1338 (1-49)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b="0" i="0" kern="12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Relion3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1"/>
                            </a:rPr>
                            <a:t>Tutorial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 (1-24)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329359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3.17A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5498576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tri-</a:t>
                          </a:r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snRNP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2"/>
                            </a:rPr>
                            <a:t>EMPIAR-10073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3"/>
                            </a:rPr>
                            <a:t>EMD-8012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75.2GB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1.43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473827 </a:t>
                          </a:r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321652"/>
                  </p:ext>
                </p:extLst>
              </p:nvPr>
            </p:nvGraphicFramePr>
            <p:xfrm>
              <a:off x="131209" y="132700"/>
              <a:ext cx="12087482" cy="6114131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5198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77400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42828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452035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926240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(Height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width)</a:t>
                          </a:r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#(frame)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4"/>
                            </a:rPr>
                            <a:t>EMPIAR-10017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5"/>
                            </a:rPr>
                            <a:t>EMD-2824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44929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Relion2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6"/>
                            </a:rPr>
                            <a:t>Tutorial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(1950,1950)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192308" r="-64286" b="-595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0151684"/>
                      </a:ext>
                    </a:extLst>
                  </a:tr>
                  <a:tr h="710677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7.3A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9028922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70S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8"/>
                            </a:rPr>
                            <a:t>Test_Data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9"/>
                            </a:rPr>
                            <a:t>EMD-1056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391453" r="-64286" b="-396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89456119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80S</a:t>
                          </a:r>
                          <a:r>
                            <a:rPr kumimoji="0" lang="en-US" altLang="zh-TW" b="0" i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0"/>
                            </a:rPr>
                            <a:t>EMPIAR-10028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1"/>
                            </a:rPr>
                            <a:t>EMD-2660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1081 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491453" r="-64286" b="-296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2"/>
                            </a:rPr>
                            <a:t>EMPIAR-10204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3"/>
                            </a:rPr>
                            <a:t>EMD-6840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321.4GB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1338 (1-49)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b="0" i="0" kern="12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Relion3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24"/>
                            </a:rPr>
                            <a:t>Tutorial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3.1GB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 (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1-24)</a:t>
                          </a:r>
                          <a:endParaRPr lang="en-US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868889" r="-64286" b="-18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329359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3.17A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549857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tri-</a:t>
                          </a:r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snRNP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5"/>
                            </a:rPr>
                            <a:t>EMPIAR-10073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6"/>
                            </a:rPr>
                            <a:t>EMD-8012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75.2GB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1.43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1028889" r="-64286" b="-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560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0452663"/>
                  </p:ext>
                </p:extLst>
              </p:nvPr>
            </p:nvGraphicFramePr>
            <p:xfrm>
              <a:off x="104526" y="404664"/>
              <a:ext cx="12087474" cy="589593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90469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47290">
                      <a:extLst>
                        <a:ext uri="{9D8B030D-6E8A-4147-A177-3AD203B41FA5}">
                          <a16:colId xmlns:a16="http://schemas.microsoft.com/office/drawing/2014/main" val="1466644356"/>
                        </a:ext>
                      </a:extLst>
                    </a:gridCol>
                    <a:gridCol w="1004838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21602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108523">
                      <a:extLst>
                        <a:ext uri="{9D8B030D-6E8A-4147-A177-3AD203B41FA5}">
                          <a16:colId xmlns:a16="http://schemas.microsoft.com/office/drawing/2014/main" val="1645784766"/>
                        </a:ext>
                      </a:extLst>
                    </a:gridCol>
                    <a:gridCol w="187621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315208">
                      <a:extLst>
                        <a:ext uri="{9D8B030D-6E8A-4147-A177-3AD203B41FA5}">
                          <a16:colId xmlns:a16="http://schemas.microsoft.com/office/drawing/2014/main" val="289949662"/>
                        </a:ext>
                      </a:extLst>
                    </a:gridCol>
                    <a:gridCol w="1352546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051982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47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Date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 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60GB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558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94154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2477425"/>
                      </a:ext>
                    </a:extLst>
                  </a:tr>
                  <a:tr h="447170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Heterogenity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observed using DRMRA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0076444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GS-Y398F-APO form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2018.08.23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938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603 (1-50)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6130207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 in RELION-3.0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EMPIAR-10200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EMD-0144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191.5 GB</a:t>
                          </a: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1.65A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0.814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1255(1-40)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2018.08.30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643 GB</a:t>
                          </a: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2.7A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 (1-50)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86856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51808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Denoising</a:t>
                          </a:r>
                          <a:r>
                            <a:rPr lang="en-US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from scratch get 6A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3.48/3.04A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(1-50)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4096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15213001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2018.11.08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469GB</a:t>
                          </a: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2.18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  <a:p>
                          <a:pPr algn="ctr"/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1022-&gt;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 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(1-50)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368774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0813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083699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2018.11.10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8TB</a:t>
                          </a: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0.53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2600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(1-100)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0316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0452663"/>
                  </p:ext>
                </p:extLst>
              </p:nvPr>
            </p:nvGraphicFramePr>
            <p:xfrm>
              <a:off x="104526" y="404664"/>
              <a:ext cx="12087474" cy="589593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90469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47290">
                      <a:extLst>
                        <a:ext uri="{9D8B030D-6E8A-4147-A177-3AD203B41FA5}">
                          <a16:colId xmlns:a16="http://schemas.microsoft.com/office/drawing/2014/main" val="1466644356"/>
                        </a:ext>
                      </a:extLst>
                    </a:gridCol>
                    <a:gridCol w="1004838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21602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108523">
                      <a:extLst>
                        <a:ext uri="{9D8B030D-6E8A-4147-A177-3AD203B41FA5}">
                          <a16:colId xmlns:a16="http://schemas.microsoft.com/office/drawing/2014/main" val="1645784766"/>
                        </a:ext>
                      </a:extLst>
                    </a:gridCol>
                    <a:gridCol w="187621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315208">
                      <a:extLst>
                        <a:ext uri="{9D8B030D-6E8A-4147-A177-3AD203B41FA5}">
                          <a16:colId xmlns:a16="http://schemas.microsoft.com/office/drawing/2014/main" val="289949662"/>
                        </a:ext>
                      </a:extLst>
                    </a:gridCol>
                    <a:gridCol w="1352546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051982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47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 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101111" r="-79186" b="-9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2477425"/>
                      </a:ext>
                    </a:extLst>
                  </a:tr>
                  <a:tr h="447170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Heterogenity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observed using DRMRA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007644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GS-Y398F-APO form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2018.08.23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938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603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613020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 in RELION-3.0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5"/>
                            </a:rPr>
                            <a:t>EMPIAR-10200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6"/>
                            </a:rPr>
                            <a:t>EMD-0144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191.5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0.814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1255(1-40)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2018.08.30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643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533333" r="-79186" b="-4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5486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Denoising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from scratch get 6A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3.48/3.04A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(1-50)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633333" r="-79186" b="-3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152130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2018.11.08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469GB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  <a:p>
                          <a:pPr algn="ctr"/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1022-&gt;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 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488889" r="-79186" b="-15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0813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Apo_11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0836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2018.11.10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8TB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0.53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2600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(1-100)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0316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309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6197365"/>
                  </p:ext>
                </p:extLst>
              </p:nvPr>
            </p:nvGraphicFramePr>
            <p:xfrm>
              <a:off x="-1885" y="233367"/>
              <a:ext cx="12385378" cy="633145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638394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6176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61686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77908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00091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385880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53986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277133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186657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68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Brome Mosaic virus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EMPIAR-10010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EMD-6000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1.7TB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(I)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(4096,3072)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424 (1-37)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35142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(420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420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Wah</a:t>
                          </a: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Chiu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6694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T20S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4"/>
                            </a:rPr>
                            <a:t>EMPIAR-10025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5"/>
                            </a:rPr>
                            <a:t>EMD-6287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2.0TB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 (1-38)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49955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(448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448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Carragher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8772368"/>
                      </a:ext>
                    </a:extLst>
                  </a:tr>
                  <a:tr h="477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6"/>
                            </a:rPr>
                            <a:t>Tutorial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8.1GB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(1-38)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(440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44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49410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TRPV1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7"/>
                            </a:rPr>
                            <a:t>EMPIAR-10059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8"/>
                            </a:rPr>
                            <a:t>EMD-8117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93.8 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2.95A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(C4)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1.2156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1200(1)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218805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(192,192)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Gao and Cheng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9"/>
                            </a:rPr>
                            <a:t>EMPIAR-10248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145.9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1.54A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972 (1-50)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47309689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0"/>
                            </a:rPr>
                            <a:t>EMPIAR-10146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5.6GB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(1240, 1200)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(1-50)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6417876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alcohol dehydrogenase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1"/>
                            </a:rPr>
                            <a:t>EMPIAR-10249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2"/>
                            </a:rPr>
                            <a:t>EMD-0406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1153 (1-44)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Met-hemoglobin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3"/>
                            </a:rPr>
                            <a:t>EMPIAR-10250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4"/>
                            </a:rPr>
                            <a:t>EMD-0407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2.8~3.2A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1665 (1-44)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3566218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PKA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5"/>
                            </a:rPr>
                            <a:t>EMPIAR-10252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6"/>
                            </a:rPr>
                            <a:t>EMD-0409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6A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 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4812 (1-44)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6197365"/>
                  </p:ext>
                </p:extLst>
              </p:nvPr>
            </p:nvGraphicFramePr>
            <p:xfrm>
              <a:off x="-1885" y="233367"/>
              <a:ext cx="12385378" cy="633145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638394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6176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61686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77908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00091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385880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53986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277133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186657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68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Brome Mosaic virus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7"/>
                            </a:rPr>
                            <a:t>EMPIAR-10010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8"/>
                            </a:rPr>
                            <a:t>EMD-6000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(I)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(4096,3072)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424 (1-37)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96460" r="-93780" b="-7548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Wah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Chiu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6694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T20S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0"/>
                            </a:rPr>
                            <a:t>EMPIAR-10025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1"/>
                            </a:rPr>
                            <a:t>EMD-6287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201818" r="-93780" b="-67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Carragher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877236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22"/>
                            </a:rPr>
                            <a:t>Tutorial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8.1GB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368889" r="-93780" b="-7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494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TRPV1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3"/>
                            </a:rPr>
                            <a:t>EMPIAR-10059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4"/>
                            </a:rPr>
                            <a:t>EMD-8117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(C4)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1.2156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218805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(192,192)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Gao and Cheng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5"/>
                            </a:rPr>
                            <a:t>EMPIAR-10248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145.9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972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4730968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6"/>
                            </a:rPr>
                            <a:t>EMPIAR-10146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(1240, 1200)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641787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alcohol dehydrogenase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7"/>
                            </a:rPr>
                            <a:t>EMPIAR-10249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8"/>
                            </a:rPr>
                            <a:t>EMD-0406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1153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Met-hemoglobin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9"/>
                            </a:rPr>
                            <a:t>EMPIAR-10250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0"/>
                            </a:rPr>
                            <a:t>EMD-0407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2.8~3.2A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1665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35662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PKA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1"/>
                            </a:rPr>
                            <a:t>EMPIAR-10252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2"/>
                            </a:rPr>
                            <a:t>EMD-0409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4812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694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ASCEP </a:t>
            </a:r>
            <a:r>
              <a:rPr lang="en-US" altLang="zh-TW"/>
              <a:t>with Scipion3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71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Install ASCEP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scipion3 </a:t>
            </a:r>
            <a:r>
              <a:rPr lang="en-US" altLang="zh-TW" dirty="0">
                <a:hlinkClick r:id="rId2"/>
              </a:rPr>
              <a:t>http://scipion.i2pc.es/</a:t>
            </a:r>
            <a:endParaRPr lang="en-US" altLang="zh-TW" dirty="0"/>
          </a:p>
          <a:p>
            <a:r>
              <a:rPr lang="en-US" altLang="zh-TW" dirty="0"/>
              <a:t>Install </a:t>
            </a:r>
            <a:r>
              <a:rPr lang="en-US" altLang="zh-TW" dirty="0" err="1">
                <a:solidFill>
                  <a:srgbClr val="FF0000"/>
                </a:solidFill>
              </a:rPr>
              <a:t>scipion-em-relion</a:t>
            </a:r>
            <a:r>
              <a:rPr lang="en-US" altLang="zh-TW" dirty="0">
                <a:solidFill>
                  <a:srgbClr val="FF0000"/>
                </a:solidFill>
              </a:rPr>
              <a:t>, scipion-em-eman2</a:t>
            </a:r>
            <a:r>
              <a:rPr lang="en-US" altLang="zh-TW" dirty="0"/>
              <a:t>, </a:t>
            </a:r>
            <a:r>
              <a:rPr lang="en-US" altLang="zh-TW" dirty="0" err="1"/>
              <a:t>scipion-em-xmipp</a:t>
            </a:r>
            <a:r>
              <a:rPr lang="en-US" altLang="zh-TW" dirty="0"/>
              <a:t>, scipion-em-cryosparc2, </a:t>
            </a:r>
            <a:r>
              <a:rPr lang="en-US" altLang="zh-TW" dirty="0" err="1"/>
              <a:t>scipion</a:t>
            </a:r>
            <a:r>
              <a:rPr lang="en-US" altLang="zh-TW" dirty="0"/>
              <a:t>-</a:t>
            </a:r>
            <a:r>
              <a:rPr lang="en-US" altLang="zh-TW" dirty="0" err="1"/>
              <a:t>em</a:t>
            </a:r>
            <a:r>
              <a:rPr lang="en-US" altLang="zh-TW" dirty="0"/>
              <a:t>-chimera</a:t>
            </a:r>
          </a:p>
          <a:p>
            <a:r>
              <a:rPr lang="en-US" altLang="zh-TW" dirty="0"/>
              <a:t>scipion3 conf</a:t>
            </a:r>
          </a:p>
          <a:p>
            <a:r>
              <a:rPr lang="en-US" altLang="zh-TW" dirty="0" err="1"/>
              <a:t>gedit</a:t>
            </a:r>
            <a:r>
              <a:rPr lang="en-US" altLang="zh-TW" dirty="0"/>
              <a:t> scipion/config.py</a:t>
            </a:r>
          </a:p>
          <a:p>
            <a:pPr lvl="1"/>
            <a:r>
              <a:rPr lang="en-US" altLang="zh-TW" dirty="0"/>
              <a:t>ASCEP_DIR=/path/to/</a:t>
            </a:r>
            <a:r>
              <a:rPr lang="en-US" altLang="zh-TW" dirty="0" err="1"/>
              <a:t>ascep</a:t>
            </a:r>
            <a:endParaRPr lang="en-US" altLang="zh-TW" dirty="0"/>
          </a:p>
          <a:p>
            <a:pPr lvl="1"/>
            <a:r>
              <a:rPr lang="en-US" altLang="zh-TW" dirty="0"/>
              <a:t>EMAN231DIR=/path/to/</a:t>
            </a:r>
            <a:r>
              <a:rPr lang="en-US" altLang="zh-TW" dirty="0" err="1"/>
              <a:t>ascep</a:t>
            </a:r>
            <a:endParaRPr lang="en-US" altLang="zh-TW" dirty="0"/>
          </a:p>
          <a:p>
            <a:r>
              <a:rPr lang="en-US" altLang="zh-TW" dirty="0"/>
              <a:t>Modify the </a:t>
            </a:r>
            <a:r>
              <a:rPr lang="en-US" altLang="zh-TW" dirty="0" err="1"/>
              <a:t>cuda</a:t>
            </a:r>
            <a:r>
              <a:rPr lang="en-US" altLang="zh-TW" dirty="0"/>
              <a:t> path in scipion-em-ascep/ascep/__init__.py (</a:t>
            </a:r>
            <a:r>
              <a:rPr lang="en-US" altLang="zh-TW" dirty="0" err="1"/>
              <a:t>cupy-cudaxx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scipion3 install –p /path/to/</a:t>
            </a:r>
            <a:r>
              <a:rPr lang="en-US" altLang="zh-TW" dirty="0" err="1"/>
              <a:t>scipion-em-ascep</a:t>
            </a:r>
            <a:r>
              <a:rPr lang="en-US" altLang="zh-TW" dirty="0"/>
              <a:t>/--</a:t>
            </a:r>
            <a:r>
              <a:rPr lang="en-US" altLang="zh-TW" dirty="0" err="1"/>
              <a:t>devel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8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424" y="1338624"/>
            <a:ext cx="9163119" cy="47365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Usage of Sever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Data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ASCEP with Scipion3</a:t>
            </a:r>
          </a:p>
          <a:p>
            <a:pPr lvl="1"/>
            <a:r>
              <a:rPr lang="en-US" altLang="zh-TW" sz="2000" dirty="0"/>
              <a:t>Workflow and IO</a:t>
            </a:r>
          </a:p>
          <a:p>
            <a:pPr lvl="1"/>
            <a:r>
              <a:rPr lang="en-US" altLang="zh-TW" sz="2000" dirty="0"/>
              <a:t>Basic Usage</a:t>
            </a:r>
            <a:br>
              <a:rPr lang="en-US" altLang="zh-TW" sz="2800" dirty="0"/>
            </a:br>
            <a:br>
              <a:rPr lang="en-US" altLang="zh-TW" sz="2800" dirty="0"/>
            </a:br>
            <a:r>
              <a:rPr lang="zh-TW" altLang="en-US" dirty="0"/>
              <a:t> </a:t>
            </a:r>
            <a:r>
              <a:rPr lang="en-US" altLang="zh-TW" dirty="0"/>
              <a:t>       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16034B-54C5-488E-928F-6D72006B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3043671"/>
            <a:ext cx="7248128" cy="25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0848"/>
            <a:ext cx="6506319" cy="50313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Enable Scipion3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gedit</a:t>
            </a:r>
            <a:r>
              <a:rPr lang="en-US" altLang="zh-TW" dirty="0"/>
              <a:t>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pPr lvl="1"/>
            <a:r>
              <a:rPr lang="en-US" altLang="zh-TW" dirty="0"/>
              <a:t>Add export PATH=/home/</a:t>
            </a:r>
            <a:r>
              <a:rPr lang="en-US" altLang="zh-TW" dirty="0" err="1"/>
              <a:t>iping</a:t>
            </a:r>
            <a:r>
              <a:rPr lang="en-US" altLang="zh-TW" dirty="0"/>
              <a:t>/scipion3/:$PATH to the end the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source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scipion3 config </a:t>
            </a:r>
          </a:p>
          <a:p>
            <a:pPr lvl="1"/>
            <a:r>
              <a:rPr lang="en-US" altLang="zh-TW" dirty="0"/>
              <a:t>Press any key other than Enter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76935" y="6408576"/>
            <a:ext cx="2637841" cy="216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25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40" y="1795710"/>
            <a:ext cx="6509395" cy="480271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直接在指令視窗</a:t>
            </a:r>
            <a:r>
              <a:rPr lang="zh-TW" altLang="en-US"/>
              <a:t>打 </a:t>
            </a:r>
            <a:r>
              <a:rPr lang="en-US" altLang="zh-TW"/>
              <a:t>scipion3 </a:t>
            </a:r>
            <a:r>
              <a:rPr lang="zh-TW" altLang="en-US" dirty="0"/>
              <a:t>即可開啟</a:t>
            </a:r>
            <a:r>
              <a:rPr lang="en-US" altLang="zh-TW" dirty="0"/>
              <a:t>~~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Project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23592" y="3068960"/>
            <a:ext cx="147966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943872" y="4293096"/>
            <a:ext cx="338437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038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Import/Export workflow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43472" y="1237708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按下</a:t>
            </a:r>
            <a:r>
              <a:rPr lang="en-US" altLang="zh-TW" dirty="0">
                <a:solidFill>
                  <a:srgbClr val="0070C0"/>
                </a:solidFill>
              </a:rPr>
              <a:t>Create</a:t>
            </a:r>
            <a:r>
              <a:rPr lang="zh-TW" altLang="en-US" dirty="0">
                <a:solidFill>
                  <a:srgbClr val="0070C0"/>
                </a:solidFill>
              </a:rPr>
              <a:t>，就會出現操作介面</a:t>
            </a:r>
            <a:r>
              <a:rPr lang="en-US" altLang="zh-TW" dirty="0">
                <a:solidFill>
                  <a:srgbClr val="0070C0"/>
                </a:solidFill>
              </a:rPr>
              <a:t>-&gt;import workflow </a:t>
            </a:r>
            <a:r>
              <a:rPr lang="en-US" altLang="zh-TW" dirty="0"/>
              <a:t>/home/</a:t>
            </a:r>
            <a:r>
              <a:rPr lang="en-US" altLang="zh-TW" dirty="0" err="1"/>
              <a:t>iping</a:t>
            </a:r>
            <a:r>
              <a:rPr lang="en-US" altLang="zh-TW" dirty="0"/>
              <a:t>/</a:t>
            </a:r>
            <a:r>
              <a:rPr lang="en-US" altLang="zh-TW" dirty="0" err="1"/>
              <a:t>workflow_ascep.json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772816"/>
            <a:ext cx="6235625" cy="49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0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workflow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http://workflows.scipion.i2pc.es/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911578"/>
            <a:ext cx="9181127" cy="43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workflow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pic>
        <p:nvPicPr>
          <p:cNvPr id="1026" name="Picture 2" descr="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42395"/>
            <a:ext cx="8572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36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Import/Export metadata/binaries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ctrl+a</a:t>
            </a:r>
            <a:r>
              <a:rPr lang="en-US" altLang="zh-TW" dirty="0"/>
              <a:t> to select all blocks and right click to export workflow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crtl+f</a:t>
            </a:r>
            <a:r>
              <a:rPr lang="en-US" altLang="zh-TW" dirty="0"/>
              <a:t> to search protocol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331344"/>
            <a:ext cx="5234260" cy="45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21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/>
              <a:t>Basic Usage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65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78" y="977332"/>
            <a:ext cx="9545935" cy="50253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3852" y="1346664"/>
            <a:ext cx="1445028" cy="43808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7069" y="1338350"/>
            <a:ext cx="8099203" cy="2820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07590" y="4320352"/>
            <a:ext cx="8236323" cy="16823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3092" y="1990899"/>
            <a:ext cx="461665" cy="1604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ea"/>
                <a:ea typeface="+mn-ea"/>
              </a:rPr>
              <a:t>指令區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015047" y="977332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n-ea"/>
                <a:ea typeface="+mn-ea"/>
              </a:rPr>
              <a:t>執行區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982623" y="5029664"/>
            <a:ext cx="126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+mn-ea"/>
                <a:ea typeface="+mn-ea"/>
              </a:rPr>
              <a:t>說明區</a:t>
            </a:r>
          </a:p>
        </p:txBody>
      </p:sp>
      <p:sp>
        <p:nvSpPr>
          <p:cNvPr id="11" name="向右箭號 10"/>
          <p:cNvSpPr/>
          <p:nvPr/>
        </p:nvSpPr>
        <p:spPr>
          <a:xfrm rot="10800000">
            <a:off x="10626272" y="4247805"/>
            <a:ext cx="446281" cy="19119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065460" y="4158735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+mn-ea"/>
                <a:ea typeface="+mn-ea"/>
              </a:rPr>
              <a:t>查看結果</a:t>
            </a:r>
          </a:p>
        </p:txBody>
      </p:sp>
    </p:spTree>
    <p:extLst>
      <p:ext uri="{BB962C8B-B14F-4D97-AF65-F5344CB8AC3E}">
        <p14:creationId xmlns:p14="http://schemas.microsoft.com/office/powerpoint/2010/main" val="153461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253890"/>
            <a:ext cx="9545935" cy="502535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718961" y="2348880"/>
            <a:ext cx="247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+mn-ea"/>
                <a:ea typeface="+mn-ea"/>
              </a:rPr>
              <a:t>如果進到操作介面是凌亂的情況，或者需要對流程做整理，點選此圖，程式會自行整理順序。</a:t>
            </a:r>
          </a:p>
        </p:txBody>
      </p:sp>
      <p:sp>
        <p:nvSpPr>
          <p:cNvPr id="5" name="橢圓 4"/>
          <p:cNvSpPr/>
          <p:nvPr/>
        </p:nvSpPr>
        <p:spPr>
          <a:xfrm>
            <a:off x="8929144" y="2013670"/>
            <a:ext cx="191192" cy="19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9492759" y="2204864"/>
            <a:ext cx="460544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256240" y="519975"/>
            <a:ext cx="247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+mn-ea"/>
                <a:ea typeface="+mn-ea"/>
              </a:rPr>
              <a:t>可切換模式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8944494" y="889307"/>
            <a:ext cx="80246" cy="1124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0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786861" y="1611745"/>
            <a:ext cx="2759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框框的顏色分為四種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1.</a:t>
            </a:r>
            <a:r>
              <a:rPr lang="zh-TW" altLang="en-US" dirty="0">
                <a:solidFill>
                  <a:srgbClr val="75DBFF"/>
                </a:solidFill>
                <a:latin typeface="+mn-ea"/>
                <a:ea typeface="+mn-ea"/>
              </a:rPr>
              <a:t>藍色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代表只儲存操作指令，並未執行。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2.</a:t>
            </a:r>
            <a:r>
              <a:rPr lang="zh-TW" altLang="en-US" dirty="0">
                <a:solidFill>
                  <a:srgbClr val="92D050"/>
                </a:solidFill>
                <a:latin typeface="+mn-ea"/>
                <a:ea typeface="+mn-ea"/>
              </a:rPr>
              <a:t>綠色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指令執行完。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3.</a:t>
            </a:r>
            <a:r>
              <a:rPr lang="zh-TW" altLang="en-US" dirty="0">
                <a:solidFill>
                  <a:srgbClr val="FFC000"/>
                </a:solidFill>
                <a:latin typeface="+mn-ea"/>
                <a:ea typeface="+mn-ea"/>
              </a:rPr>
              <a:t>黃色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指令執行中。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4.</a:t>
            </a:r>
            <a:r>
              <a:rPr lang="zh-TW" alt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淡黃色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指令執行結束，還可以點進去繼續執行，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但底下有接其他指令不可再執行會出現錯誤。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5.</a:t>
            </a:r>
            <a:r>
              <a:rPr lang="zh-TW" altLang="en-US" dirty="0">
                <a:solidFill>
                  <a:srgbClr val="FF0000"/>
                </a:solidFill>
                <a:latin typeface="+mn-ea"/>
                <a:ea typeface="+mn-ea"/>
              </a:rPr>
              <a:t>紅色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出現錯誤。</a:t>
            </a:r>
            <a:endParaRPr lang="en-US" altLang="zh-TW" dirty="0">
              <a:latin typeface="+mn-ea"/>
              <a:ea typeface="+mn-ea"/>
            </a:endParaRPr>
          </a:p>
          <a:p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" y="1338350"/>
            <a:ext cx="7991895" cy="43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8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ASCEP – Unified cryo-EM processing platform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tools build by our team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packages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1968617"/>
            <a:ext cx="3456384" cy="34389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4516"/>
          <a:stretch/>
        </p:blipFill>
        <p:spPr>
          <a:xfrm>
            <a:off x="980033" y="2420888"/>
            <a:ext cx="3476326" cy="39604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26022" y="5987023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latin typeface="+mn-lt"/>
              </a:rPr>
              <a:t>Dowload at: </a:t>
            </a:r>
            <a:r>
              <a:rPr lang="zh-TW" altLang="en-US">
                <a:latin typeface="+mn-lt"/>
                <a:hlinkClick r:id="rId5"/>
              </a:rPr>
              <a:t>http://sabid.stat.sinica.edu.tw/</a:t>
            </a:r>
            <a:endParaRPr lang="zh-TW" altLang="en-US"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663" y="2132856"/>
            <a:ext cx="2809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40431" y="1488393"/>
            <a:ext cx="30897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點選框框，按下滑鼠右鍵，會出現一排的選項，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zh-TW" altLang="en-US">
                <a:latin typeface="+mn-ea"/>
                <a:ea typeface="+mn-ea"/>
              </a:rPr>
              <a:t>    </a:t>
            </a:r>
            <a:r>
              <a:rPr lang="en-US" altLang="zh-TW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會出現指令操作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 startAt="2"/>
            </a:pPr>
            <a:r>
              <a:rPr lang="zh-TW" altLang="en-US">
                <a:latin typeface="+mn-ea"/>
                <a:ea typeface="+mn-ea"/>
              </a:rPr>
              <a:t>    </a:t>
            </a:r>
            <a:r>
              <a:rPr lang="en-US" altLang="zh-TW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複製此次的指令操作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 startAt="2"/>
            </a:pPr>
            <a:r>
              <a:rPr lang="zh-TW" altLang="en-US">
                <a:latin typeface="+mn-ea"/>
                <a:ea typeface="+mn-ea"/>
              </a:rPr>
              <a:t>    </a:t>
            </a:r>
            <a:r>
              <a:rPr lang="en-US" altLang="zh-TW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刪除此次操作，但有連接下一步，則無法刪除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 startAt="2"/>
            </a:pPr>
            <a:r>
              <a:rPr lang="zh-TW" altLang="en-US">
                <a:latin typeface="+mn-ea"/>
                <a:ea typeface="+mn-ea"/>
              </a:rPr>
              <a:t>     </a:t>
            </a:r>
            <a:r>
              <a:rPr lang="en-US" altLang="zh-TW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此次操作所存的檔案位置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 startAt="2"/>
            </a:pPr>
            <a:r>
              <a:rPr lang="zh-TW" altLang="en-US">
                <a:latin typeface="+mn-ea"/>
                <a:ea typeface="+mn-ea"/>
              </a:rPr>
              <a:t>     </a:t>
            </a:r>
            <a:r>
              <a:rPr lang="en-US" altLang="zh-TW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停止此操作，只有在運行中的指令才會出現</a:t>
            </a:r>
            <a:endParaRPr lang="en-US" altLang="zh-TW" dirty="0">
              <a:latin typeface="+mn-ea"/>
              <a:ea typeface="+mn-ea"/>
            </a:endParaRPr>
          </a:p>
          <a:p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其他比較少使用就不介紹，但是可以去玩玩看。</a:t>
            </a:r>
            <a:endParaRPr lang="en-US" altLang="zh-TW" dirty="0">
              <a:latin typeface="+mn-ea"/>
              <a:ea typeface="+mn-ea"/>
            </a:endParaRPr>
          </a:p>
          <a:p>
            <a:pPr marL="342900" indent="-342900">
              <a:buAutoNum type="arabicPeriod" startAt="2"/>
            </a:pP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960" y="4327717"/>
            <a:ext cx="598628" cy="2258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59" y="2149835"/>
            <a:ext cx="510994" cy="2022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959" y="2427314"/>
            <a:ext cx="598628" cy="220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742" y="3782289"/>
            <a:ext cx="734762" cy="20422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386" y="2969770"/>
            <a:ext cx="626201" cy="192677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68" y="1340768"/>
            <a:ext cx="8307176" cy="39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5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3" y="968547"/>
            <a:ext cx="9113887" cy="4830039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819327" y="789708"/>
            <a:ext cx="1130530" cy="132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49857" y="282632"/>
            <a:ext cx="388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點選其中一個框框，在說明區會出現該指令的說明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9268690" y="1550323"/>
            <a:ext cx="2352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</a:rPr>
              <a:t>1.Summary:</a:t>
            </a:r>
          </a:p>
          <a:p>
            <a:r>
              <a:rPr lang="zh-TW" altLang="en-US" dirty="0">
                <a:latin typeface="+mn-lt"/>
                <a:ea typeface="+mn-ea"/>
              </a:rPr>
              <a:t>該指令輸入及輸入的資料訊息。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en-US" altLang="zh-TW" dirty="0">
                <a:latin typeface="+mn-lt"/>
                <a:ea typeface="+mn-ea"/>
              </a:rPr>
              <a:t>2.Method :</a:t>
            </a:r>
            <a:r>
              <a:rPr lang="zh-TW" altLang="en-US" dirty="0">
                <a:latin typeface="+mn-lt"/>
                <a:ea typeface="+mn-ea"/>
              </a:rPr>
              <a:t>方法說明及</a:t>
            </a:r>
            <a:r>
              <a:rPr lang="en-US" altLang="zh-TW" dirty="0">
                <a:latin typeface="+mn-lt"/>
                <a:ea typeface="+mn-ea"/>
              </a:rPr>
              <a:t>references</a:t>
            </a:r>
            <a:r>
              <a:rPr lang="zh-TW" altLang="en-US" dirty="0">
                <a:latin typeface="+mn-lt"/>
                <a:ea typeface="+mn-ea"/>
              </a:rPr>
              <a:t>。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en-US" altLang="zh-TW" dirty="0">
                <a:latin typeface="+mn-lt"/>
                <a:ea typeface="+mn-ea"/>
              </a:rPr>
              <a:t>3.Output Log: </a:t>
            </a:r>
            <a:r>
              <a:rPr lang="zh-TW" altLang="en-US" dirty="0">
                <a:latin typeface="+mn-lt"/>
                <a:ea typeface="+mn-ea"/>
              </a:rPr>
              <a:t>程式執行過程。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025833" y="4527417"/>
                <a:ext cx="826285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以此圖為例，我們可以看到這個指令的</a:t>
                </a:r>
                <a:endParaRPr lang="en-US" altLang="zh-TW" dirty="0">
                  <a:solidFill>
                    <a:srgbClr val="0070C0"/>
                  </a:solidFill>
                  <a:latin typeface="+mn-lt"/>
                  <a:ea typeface="+mn-ea"/>
                </a:endParaRPr>
              </a:p>
              <a:p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輸入資料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是 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outputMicrographs </a:t>
                </a:r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，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有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14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筆資料，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pixel </a:t>
                </a:r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size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為 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2.82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。</a:t>
                </a:r>
                <a:endParaRPr lang="en-US" altLang="zh-TW" dirty="0">
                  <a:solidFill>
                    <a:srgbClr val="0070C0"/>
                  </a:solidFill>
                  <a:latin typeface="+mn-lt"/>
                  <a:ea typeface="+mn-ea"/>
                </a:endParaRPr>
              </a:p>
              <a:p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輸出資料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是 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outputParticles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，有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10000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筆</a:t>
                </a:r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資料，影像大小</a:t>
                </a:r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130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130</a:t>
                </a:r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，</a:t>
                </a:r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 pixel 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size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為</a:t>
                </a:r>
                <a:r>
                  <a:rPr lang="en-US" altLang="zh-TW">
                    <a:solidFill>
                      <a:srgbClr val="0070C0"/>
                    </a:solidFill>
                    <a:latin typeface="+mn-lt"/>
                    <a:ea typeface="+mn-ea"/>
                  </a:rPr>
                  <a:t>2.82</a:t>
                </a:r>
                <a:r>
                  <a:rPr lang="zh-TW" altLang="en-US">
                    <a:solidFill>
                      <a:srgbClr val="0070C0"/>
                    </a:solidFill>
                    <a:latin typeface="+mn-lt"/>
                    <a:ea typeface="+mn-ea"/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  <a:latin typeface="+mn-lt"/>
                    <a:ea typeface="+mn-ea"/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  <a:latin typeface="+mn-lt"/>
                    <a:ea typeface="+mn-ea"/>
                  </a:rPr>
                  <a:t>。</a:t>
                </a:r>
                <a:endParaRPr lang="en-US" altLang="zh-TW" dirty="0">
                  <a:solidFill>
                    <a:srgbClr val="0070C0"/>
                  </a:solidFill>
                  <a:latin typeface="+mn-lt"/>
                  <a:ea typeface="+mn-ea"/>
                </a:endParaRPr>
              </a:p>
              <a:p>
                <a:endParaRPr lang="en-US" altLang="zh-TW" dirty="0">
                  <a:latin typeface="+mn-lt"/>
                  <a:ea typeface="+mn-ea"/>
                </a:endParaRPr>
              </a:p>
              <a:p>
                <a:endParaRPr lang="zh-TW" altLang="en-US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33" y="4527417"/>
                <a:ext cx="8262851" cy="1754326"/>
              </a:xfrm>
              <a:prstGeom prst="rect">
                <a:avLst/>
              </a:prstGeom>
              <a:blipFill>
                <a:blip r:embed="rId3"/>
                <a:stretch>
                  <a:fillRect l="-590" t="-1742" r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288473" y="3740727"/>
            <a:ext cx="6301047" cy="698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8592436" y="2248507"/>
            <a:ext cx="320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lt"/>
                <a:ea typeface="+mn-ea"/>
              </a:rPr>
              <a:t>錯誤情況判斷查閱說明區 </a:t>
            </a:r>
            <a:r>
              <a:rPr lang="en-US" altLang="zh-TW" dirty="0">
                <a:latin typeface="+mn-lt"/>
                <a:ea typeface="+mn-ea"/>
              </a:rPr>
              <a:t>Output Log 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run </a:t>
            </a:r>
            <a:r>
              <a:rPr lang="en-US" altLang="zh-TW" dirty="0" err="1">
                <a:latin typeface="+mn-lt"/>
                <a:ea typeface="+mn-ea"/>
                <a:sym typeface="Wingdings" panose="05000000000000000000" pitchFamily="2" charset="2"/>
              </a:rPr>
              <a:t>stdout</a:t>
            </a:r>
            <a:endParaRPr lang="en-US" altLang="zh-TW" dirty="0">
              <a:latin typeface="+mn-lt"/>
              <a:ea typeface="+mn-ea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若沒有出現紅字，有可能是執行到一半斷掉，重新執行即可。</a:t>
            </a:r>
            <a:endParaRPr lang="en-US" altLang="zh-TW" dirty="0">
              <a:latin typeface="+mn-lt"/>
              <a:ea typeface="+mn-ea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若出現紅字，先改放入參數，再重新執行，或者選擇其他指令執行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!!!</a:t>
            </a:r>
            <a:endParaRPr lang="en-US" altLang="zh-TW" dirty="0">
              <a:latin typeface="+mn-lt"/>
              <a:ea typeface="+mn-ea"/>
            </a:endParaRPr>
          </a:p>
          <a:p>
            <a:endParaRPr lang="zh-TW" altLang="en-US" dirty="0">
              <a:latin typeface="+mn-lt"/>
              <a:ea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24744"/>
            <a:ext cx="7299399" cy="3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0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84" y="2304409"/>
            <a:ext cx="2171700" cy="36004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45" y="488681"/>
            <a:ext cx="5495898" cy="57925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ea typeface="+mn-ea"/>
              </a:rPr>
              <a:t>Imports</a:t>
            </a: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197828" y="3849778"/>
            <a:ext cx="698269" cy="174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181491" y="3480446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n-lt"/>
                <a:ea typeface="+mn-ea"/>
              </a:rPr>
              <a:t>點選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921262" y="3937062"/>
            <a:ext cx="39214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1340" y="3480446"/>
            <a:ext cx="88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依照資料選擇輸入方式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8855549" y="2949064"/>
            <a:ext cx="1014152" cy="83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855549" y="3186834"/>
            <a:ext cx="101415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906977" y="2776685"/>
            <a:ext cx="18371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+mn-lt"/>
                <a:ea typeface="+mn-ea"/>
              </a:rPr>
              <a:t>1.</a:t>
            </a:r>
            <a:r>
              <a:rPr lang="zh-TW" altLang="en-US" dirty="0">
                <a:solidFill>
                  <a:srgbClr val="00B0F0"/>
                </a:solidFill>
                <a:latin typeface="+mn-lt"/>
                <a:ea typeface="+mn-ea"/>
              </a:rPr>
              <a:t>資料檔案位置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011423" y="3125510"/>
            <a:ext cx="183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2.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資料名稱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*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.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mrc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代表讀取所有的 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.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mrc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檔</a:t>
            </a:r>
          </a:p>
        </p:txBody>
      </p:sp>
      <p:sp>
        <p:nvSpPr>
          <p:cNvPr id="19" name="矩形 18"/>
          <p:cNvSpPr/>
          <p:nvPr/>
        </p:nvSpPr>
        <p:spPr>
          <a:xfrm>
            <a:off x="4061743" y="3316035"/>
            <a:ext cx="5478087" cy="198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9611874" y="4104634"/>
            <a:ext cx="590205" cy="243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976661" y="2204518"/>
            <a:ext cx="12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lt"/>
                <a:ea typeface="+mn-ea"/>
              </a:rPr>
              <a:t>填寫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8570422" y="6221929"/>
            <a:ext cx="10259" cy="1884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908164" y="6273225"/>
            <a:ext cx="42200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Save </a:t>
            </a:r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只會儲存輸入的訊息，並不會執行，</a:t>
            </a:r>
            <a:endParaRPr lang="en-US" altLang="zh-TW" sz="1600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Execute </a:t>
            </a:r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會儲存及執行此步驟。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9869701" y="5670423"/>
            <a:ext cx="19637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3.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按下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Execute 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，  </a:t>
            </a:r>
            <a:endParaRPr lang="en-US" altLang="zh-TW" dirty="0">
              <a:solidFill>
                <a:srgbClr val="002060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執行此過程</a:t>
            </a:r>
            <a:r>
              <a:rPr lang="zh-TW" altLang="en-US" dirty="0">
                <a:latin typeface="+mn-lt"/>
                <a:ea typeface="+mn-ea"/>
              </a:rPr>
              <a:t>。</a:t>
            </a:r>
          </a:p>
        </p:txBody>
      </p:sp>
      <p:sp>
        <p:nvSpPr>
          <p:cNvPr id="30" name="矩形 29"/>
          <p:cNvSpPr/>
          <p:nvPr/>
        </p:nvSpPr>
        <p:spPr>
          <a:xfrm>
            <a:off x="7544902" y="5845613"/>
            <a:ext cx="1724632" cy="3899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下箭號 30"/>
          <p:cNvSpPr/>
          <p:nvPr/>
        </p:nvSpPr>
        <p:spPr>
          <a:xfrm>
            <a:off x="10724246" y="156069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 rot="5400000">
            <a:off x="9459165" y="5867307"/>
            <a:ext cx="236937" cy="47068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十邊形 34"/>
          <p:cNvSpPr/>
          <p:nvPr/>
        </p:nvSpPr>
        <p:spPr>
          <a:xfrm>
            <a:off x="3188098" y="310753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6" name="十邊形 35"/>
          <p:cNvSpPr/>
          <p:nvPr/>
        </p:nvSpPr>
        <p:spPr>
          <a:xfrm>
            <a:off x="9744854" y="175182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十邊形 27"/>
          <p:cNvSpPr/>
          <p:nvPr/>
        </p:nvSpPr>
        <p:spPr>
          <a:xfrm>
            <a:off x="9261263" y="55761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42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" y="1438578"/>
            <a:ext cx="6161593" cy="45301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86" y="736923"/>
            <a:ext cx="4616204" cy="3642563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2494" y="171987"/>
            <a:ext cx="10058400" cy="934514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+mn-ea"/>
                <a:ea typeface="+mn-ea"/>
              </a:rPr>
              <a:t>查看執行結果</a:t>
            </a:r>
          </a:p>
        </p:txBody>
      </p:sp>
      <p:sp>
        <p:nvSpPr>
          <p:cNvPr id="10" name="上彎箭號 9"/>
          <p:cNvSpPr/>
          <p:nvPr/>
        </p:nvSpPr>
        <p:spPr>
          <a:xfrm>
            <a:off x="6446393" y="4099031"/>
            <a:ext cx="498762" cy="423949"/>
          </a:xfrm>
          <a:prstGeom prst="bentUpArrow">
            <a:avLst>
              <a:gd name="adj1" fmla="val 24129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4" name="上彎箭號 13"/>
          <p:cNvSpPr/>
          <p:nvPr/>
        </p:nvSpPr>
        <p:spPr>
          <a:xfrm rot="5400000">
            <a:off x="3939703" y="3307688"/>
            <a:ext cx="1560928" cy="1041400"/>
          </a:xfrm>
          <a:prstGeom prst="bentUpArrow">
            <a:avLst>
              <a:gd name="adj1" fmla="val 5028"/>
              <a:gd name="adj2" fmla="val 7100"/>
              <a:gd name="adj3" fmla="val 12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46400" y="4753878"/>
            <a:ext cx="2133600" cy="194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123119" y="4950871"/>
            <a:ext cx="675614" cy="264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由這裡可知共有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15</a:t>
                </a:r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個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movie</a:t>
                </a:r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a</a:t>
                </a:r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每個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movie</a:t>
                </a:r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有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16</a:t>
                </a:r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張影像，</a:t>
                </a:r>
                <a:endParaRPr lang="en-US" altLang="zh-TW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r>
                  <a:rPr lang="zh-TW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影像大小</a:t>
                </a:r>
                <a:r>
                  <a:rPr lang="en-US" altLang="zh-TW" dirty="0">
                    <a:solidFill>
                      <a:srgbClr val="FF0000"/>
                    </a:solidFill>
                    <a:latin typeface="+mn-ea"/>
                    <a:ea typeface="+mn-ea"/>
                  </a:rPr>
                  <a:t>1950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1960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blipFill>
                <a:blip r:embed="rId4"/>
                <a:stretch>
                  <a:fillRect l="-1471" t="-2632" b="-9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十邊形 19"/>
          <p:cNvSpPr/>
          <p:nvPr/>
        </p:nvSpPr>
        <p:spPr>
          <a:xfrm>
            <a:off x="2983518" y="24118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+mn-ea"/>
              </a:rPr>
              <a:t>1</a:t>
            </a:r>
            <a:endParaRPr lang="zh-TW" altLang="en-US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18826" y="2578330"/>
            <a:ext cx="1204512" cy="37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3" name="十邊形 22"/>
          <p:cNvSpPr/>
          <p:nvPr/>
        </p:nvSpPr>
        <p:spPr>
          <a:xfrm>
            <a:off x="5285299" y="3899887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+mn-ea"/>
              </a:rPr>
              <a:t>2</a:t>
            </a:r>
            <a:endParaRPr lang="zh-TW" altLang="en-US" dirty="0">
              <a:latin typeface="+mn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2121" y="2883035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ea"/>
                <a:ea typeface="+mn-ea"/>
              </a:rPr>
              <a:t>點選這個綠色框框</a:t>
            </a:r>
          </a:p>
        </p:txBody>
      </p:sp>
      <p:sp>
        <p:nvSpPr>
          <p:cNvPr id="24" name="矩形 23"/>
          <p:cNvSpPr/>
          <p:nvPr/>
        </p:nvSpPr>
        <p:spPr>
          <a:xfrm>
            <a:off x="6188297" y="452822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ea"/>
                <a:ea typeface="+mn-ea"/>
              </a:rPr>
              <a:t>點</a:t>
            </a:r>
            <a:r>
              <a:rPr lang="en-US" altLang="zh-TW" dirty="0" err="1">
                <a:solidFill>
                  <a:srgbClr val="0070C0"/>
                </a:solidFill>
                <a:latin typeface="+mn-ea"/>
                <a:ea typeface="+mn-ea"/>
              </a:rPr>
              <a:t>Aanlyze</a:t>
            </a:r>
            <a:r>
              <a:rPr lang="en-US" altLang="zh-TW" dirty="0">
                <a:solidFill>
                  <a:srgbClr val="0070C0"/>
                </a:solidFill>
                <a:latin typeface="+mn-ea"/>
                <a:ea typeface="+mn-ea"/>
              </a:rPr>
              <a:t> Results</a:t>
            </a:r>
            <a:endParaRPr lang="zh-TW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15" y="2353305"/>
            <a:ext cx="2638114" cy="27794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67542" y="1593122"/>
            <a:ext cx="3932804" cy="18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10003598" y="1879600"/>
            <a:ext cx="270933" cy="473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800346" y="1278467"/>
            <a:ext cx="219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ea"/>
                <a:ea typeface="+mn-ea"/>
              </a:rPr>
              <a:t>點兩下會出現單張影像的圖像。</a:t>
            </a:r>
          </a:p>
        </p:txBody>
      </p:sp>
      <p:sp>
        <p:nvSpPr>
          <p:cNvPr id="26" name="十邊形 25"/>
          <p:cNvSpPr/>
          <p:nvPr/>
        </p:nvSpPr>
        <p:spPr>
          <a:xfrm>
            <a:off x="9610808" y="943338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+mn-ea"/>
              </a:rPr>
              <a:t>3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39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7" y="1616126"/>
            <a:ext cx="2261717" cy="3884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92" y="1713860"/>
            <a:ext cx="4799476" cy="49988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108"/>
          <a:stretch/>
        </p:blipFill>
        <p:spPr>
          <a:xfrm>
            <a:off x="8278575" y="537324"/>
            <a:ext cx="3743464" cy="33429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06" y="3368040"/>
            <a:ext cx="4005706" cy="2918700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4903" y="373796"/>
            <a:ext cx="10058400" cy="609493"/>
          </a:xfrm>
        </p:spPr>
        <p:txBody>
          <a:bodyPr/>
          <a:lstStyle/>
          <a:p>
            <a:r>
              <a:rPr lang="en-US" altLang="zh-TW" dirty="0">
                <a:latin typeface="+mn-lt"/>
                <a:ea typeface="+mn-ea"/>
              </a:rPr>
              <a:t>Particle picking</a:t>
            </a: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1514315" y="4476408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52386" y="255552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十邊形 13"/>
          <p:cNvSpPr/>
          <p:nvPr/>
        </p:nvSpPr>
        <p:spPr>
          <a:xfrm>
            <a:off x="2497455" y="505899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43" y="5263029"/>
            <a:ext cx="180975" cy="19050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 rot="16200000">
            <a:off x="3175329" y="5189538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3812" y="517361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按     找到要輸入的資料</a:t>
            </a:r>
          </a:p>
        </p:txBody>
      </p:sp>
      <p:sp>
        <p:nvSpPr>
          <p:cNvPr id="18" name="十邊形 17"/>
          <p:cNvSpPr/>
          <p:nvPr/>
        </p:nvSpPr>
        <p:spPr>
          <a:xfrm>
            <a:off x="4562766" y="6258633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10800000">
            <a:off x="5119441" y="628674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5629652" y="4161418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十邊形 20"/>
          <p:cNvSpPr/>
          <p:nvPr/>
        </p:nvSpPr>
        <p:spPr>
          <a:xfrm>
            <a:off x="8783206" y="53923"/>
            <a:ext cx="347285" cy="35772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/>
          <a:srcRect l="65403"/>
          <a:stretch/>
        </p:blipFill>
        <p:spPr>
          <a:xfrm>
            <a:off x="5288719" y="1256922"/>
            <a:ext cx="424335" cy="45693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135222" y="-16190"/>
            <a:ext cx="1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圈選工具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34107" r="34379"/>
          <a:stretch/>
        </p:blipFill>
        <p:spPr>
          <a:xfrm>
            <a:off x="5305093" y="758177"/>
            <a:ext cx="385795" cy="4560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690888" y="332034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圈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particle 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的標示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/>
          <a:srcRect t="-3933" r="65153"/>
          <a:stretch/>
        </p:blipFill>
        <p:spPr>
          <a:xfrm>
            <a:off x="5305093" y="312917"/>
            <a:ext cx="385795" cy="42867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698761" y="767835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連續圈選，不好用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5698761" y="1275619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橡皮擦，用來刪除框框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9128835" y="-16190"/>
            <a:ext cx="290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調整框框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size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，可以先圈一個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particle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，再來回調整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5" name="向右箭號 34"/>
          <p:cNvSpPr/>
          <p:nvPr/>
        </p:nvSpPr>
        <p:spPr>
          <a:xfrm rot="5400000">
            <a:off x="9526485" y="673828"/>
            <a:ext cx="132139" cy="180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5400000">
            <a:off x="9589637" y="5537790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0771871" y="5430964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lt"/>
                <a:ea typeface="+mn-ea"/>
              </a:rPr>
              <a:t>下一頁</a:t>
            </a:r>
          </a:p>
        </p:txBody>
      </p:sp>
      <p:sp>
        <p:nvSpPr>
          <p:cNvPr id="38" name="十邊形 37"/>
          <p:cNvSpPr/>
          <p:nvPr/>
        </p:nvSpPr>
        <p:spPr>
          <a:xfrm>
            <a:off x="8081454" y="4049852"/>
            <a:ext cx="379452" cy="36924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506391" y="4056577"/>
            <a:ext cx="168390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圈 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particle</a:t>
            </a:r>
          </a:p>
        </p:txBody>
      </p:sp>
      <p:sp>
        <p:nvSpPr>
          <p:cNvPr id="41" name="矩形 40"/>
          <p:cNvSpPr/>
          <p:nvPr/>
        </p:nvSpPr>
        <p:spPr>
          <a:xfrm>
            <a:off x="8285474" y="1103044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十邊形 41"/>
          <p:cNvSpPr/>
          <p:nvPr/>
        </p:nvSpPr>
        <p:spPr>
          <a:xfrm>
            <a:off x="7891763" y="896360"/>
            <a:ext cx="371082" cy="32568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783206" y="1180313"/>
            <a:ext cx="32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圈了一些</a:t>
            </a:r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particle </a:t>
            </a:r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在按這個按鈕</a:t>
            </a:r>
          </a:p>
        </p:txBody>
      </p:sp>
    </p:spTree>
    <p:extLst>
      <p:ext uri="{BB962C8B-B14F-4D97-AF65-F5344CB8AC3E}">
        <p14:creationId xmlns:p14="http://schemas.microsoft.com/office/powerpoint/2010/main" val="350090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6" y="1328660"/>
            <a:ext cx="4508615" cy="46636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13" r="1"/>
          <a:stretch/>
        </p:blipFill>
        <p:spPr>
          <a:xfrm>
            <a:off x="7099069" y="516133"/>
            <a:ext cx="4683405" cy="48643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359"/>
          <a:stretch/>
        </p:blipFill>
        <p:spPr>
          <a:xfrm>
            <a:off x="3971031" y="2562435"/>
            <a:ext cx="3982577" cy="3562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255" y="405330"/>
            <a:ext cx="390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     第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6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步這個動作會讓程式自己圈選，但是可以看到黃色框框區域還有些沒選到</a:t>
            </a:r>
          </a:p>
        </p:txBody>
      </p:sp>
      <p:sp>
        <p:nvSpPr>
          <p:cNvPr id="11" name="十邊形 10"/>
          <p:cNvSpPr/>
          <p:nvPr/>
        </p:nvSpPr>
        <p:spPr>
          <a:xfrm>
            <a:off x="3838027" y="5913375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156362" y="6124525"/>
            <a:ext cx="40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按下 </a:t>
            </a:r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Reset Micrographs </a:t>
            </a:r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使之全部重選</a:t>
            </a:r>
            <a:endParaRPr lang="en-US" altLang="zh-TW" sz="16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1227" y="5639870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9026715">
            <a:off x="7529829" y="4749981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37018" y="3175462"/>
            <a:ext cx="1138844" cy="224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987564" y="1690646"/>
            <a:ext cx="215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調整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Threshod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會影響最後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particle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選入的數量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5660967" y="2647671"/>
            <a:ext cx="144" cy="527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邊形 21"/>
          <p:cNvSpPr/>
          <p:nvPr/>
        </p:nvSpPr>
        <p:spPr>
          <a:xfrm>
            <a:off x="4810558" y="1310671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3" name="十邊形 22"/>
          <p:cNvSpPr/>
          <p:nvPr/>
        </p:nvSpPr>
        <p:spPr>
          <a:xfrm>
            <a:off x="8024711" y="5523160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 rot="5400000">
            <a:off x="7864757" y="5851543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479646" y="5451710"/>
            <a:ext cx="357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lt"/>
                <a:ea typeface="+mn-ea"/>
              </a:rPr>
              <a:t>在此只需做完一張 </a:t>
            </a:r>
            <a:r>
              <a:rPr lang="en-US" altLang="zh-TW" dirty="0" err="1">
                <a:latin typeface="+mn-lt"/>
                <a:ea typeface="+mn-ea"/>
              </a:rPr>
              <a:t>mircographs</a:t>
            </a:r>
            <a:r>
              <a:rPr lang="zh-TW" altLang="en-US" dirty="0">
                <a:latin typeface="+mn-lt"/>
                <a:ea typeface="+mn-ea"/>
              </a:rPr>
              <a:t>的 </a:t>
            </a:r>
            <a:r>
              <a:rPr lang="en-US" altLang="zh-TW" dirty="0">
                <a:latin typeface="+mn-lt"/>
                <a:ea typeface="+mn-ea"/>
              </a:rPr>
              <a:t>particle picking</a:t>
            </a:r>
            <a:r>
              <a:rPr lang="zh-TW" altLang="en-US" dirty="0">
                <a:latin typeface="+mn-lt"/>
                <a:ea typeface="+mn-ea"/>
              </a:rPr>
              <a:t>，其他張使用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en-US" altLang="zh-TW" dirty="0">
                <a:latin typeface="+mn-lt"/>
                <a:ea typeface="+mn-ea"/>
              </a:rPr>
              <a:t>Auto-picking</a:t>
            </a:r>
          </a:p>
        </p:txBody>
      </p:sp>
    </p:spTree>
    <p:extLst>
      <p:ext uri="{BB962C8B-B14F-4D97-AF65-F5344CB8AC3E}">
        <p14:creationId xmlns:p14="http://schemas.microsoft.com/office/powerpoint/2010/main" val="48811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402" t="577" r="263" b="222"/>
          <a:stretch/>
        </p:blipFill>
        <p:spPr>
          <a:xfrm>
            <a:off x="7616108" y="2082995"/>
            <a:ext cx="4534092" cy="32483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ea typeface="+mn-ea"/>
              </a:rPr>
              <a:t>Extract</a:t>
            </a:r>
            <a:endParaRPr lang="zh-TW" altLang="en-US" dirty="0">
              <a:latin typeface="+mn-lt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408" y="2167546"/>
            <a:ext cx="2289525" cy="3164932"/>
          </a:xfrm>
          <a:prstGeom prst="rect">
            <a:avLst/>
          </a:prstGeom>
        </p:spPr>
      </p:pic>
      <p:sp>
        <p:nvSpPr>
          <p:cNvPr id="5" name="十邊形 4"/>
          <p:cNvSpPr/>
          <p:nvPr/>
        </p:nvSpPr>
        <p:spPr>
          <a:xfrm>
            <a:off x="169618" y="338324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289"/>
          <a:stretch/>
        </p:blipFill>
        <p:spPr>
          <a:xfrm>
            <a:off x="3108748" y="2042504"/>
            <a:ext cx="4507360" cy="3329334"/>
          </a:xfrm>
          <a:prstGeom prst="rect">
            <a:avLst/>
          </a:prstGeom>
        </p:spPr>
      </p:pic>
      <p:sp>
        <p:nvSpPr>
          <p:cNvPr id="9" name="十邊形 8"/>
          <p:cNvSpPr/>
          <p:nvPr/>
        </p:nvSpPr>
        <p:spPr>
          <a:xfrm>
            <a:off x="3973172" y="334195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十邊形 9"/>
          <p:cNvSpPr/>
          <p:nvPr/>
        </p:nvSpPr>
        <p:spPr>
          <a:xfrm>
            <a:off x="8681282" y="3286442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2886191" y="3750012"/>
            <a:ext cx="480464" cy="409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389344" y="3791305"/>
            <a:ext cx="557623" cy="338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4084984" y="3750012"/>
            <a:ext cx="159285" cy="17238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084984" y="4064729"/>
            <a:ext cx="159285" cy="20672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084984" y="4244600"/>
            <a:ext cx="159285" cy="193903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973172" y="4513938"/>
            <a:ext cx="2781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按     找到要輸入的資料，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Particle box size 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自行調整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79" y="4597213"/>
            <a:ext cx="257541" cy="2392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946967" y="3383244"/>
            <a:ext cx="648393" cy="280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18815" y="3750012"/>
            <a:ext cx="1778923" cy="172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126119" y="3337839"/>
            <a:ext cx="258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Invert contrast : Yes !!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2" name="十邊形 21"/>
          <p:cNvSpPr/>
          <p:nvPr/>
        </p:nvSpPr>
        <p:spPr>
          <a:xfrm>
            <a:off x="10981112" y="5332478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 rot="10800000">
            <a:off x="11453620" y="5371838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89344" y="207757"/>
            <a:ext cx="649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</a:rPr>
              <a:t>1. Invert contrast </a:t>
            </a:r>
            <a:r>
              <a:rPr lang="zh-TW" altLang="en-US" dirty="0">
                <a:latin typeface="+mn-lt"/>
                <a:ea typeface="+mn-ea"/>
              </a:rPr>
              <a:t>改變 </a:t>
            </a:r>
            <a:r>
              <a:rPr lang="en-US" altLang="zh-TW" dirty="0">
                <a:latin typeface="+mn-lt"/>
                <a:ea typeface="+mn-ea"/>
              </a:rPr>
              <a:t>particle </a:t>
            </a:r>
            <a:r>
              <a:rPr lang="zh-TW" altLang="en-US" dirty="0">
                <a:latin typeface="+mn-lt"/>
                <a:ea typeface="+mn-ea"/>
              </a:rPr>
              <a:t>的顏色，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慣用 白色 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particle</a:t>
            </a:r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。</a:t>
            </a:r>
            <a:endParaRPr lang="en-US" altLang="zh-TW" dirty="0">
              <a:latin typeface="+mn-lt"/>
              <a:ea typeface="+mn-ea"/>
              <a:sym typeface="Wingdings" panose="05000000000000000000" pitchFamily="2" charset="2"/>
            </a:endParaRPr>
          </a:p>
          <a:p>
            <a:endParaRPr lang="zh-TW" altLang="en-US" dirty="0">
              <a:latin typeface="+mn-lt"/>
              <a:ea typeface="+mn-ea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154" y="1102041"/>
            <a:ext cx="762000" cy="762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112" y="1102041"/>
            <a:ext cx="762000" cy="74295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535682" y="731578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+mn-lt"/>
                <a:ea typeface="+mn-ea"/>
              </a:rPr>
              <a:t>白色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0633640" y="773084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+mn-lt"/>
                <a:ea typeface="+mn-ea"/>
              </a:rPr>
              <a:t>黑色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929150" y="1077097"/>
            <a:ext cx="714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</a:rPr>
              <a:t>2. Recommend</a:t>
            </a:r>
          </a:p>
          <a:p>
            <a:r>
              <a:rPr lang="en-US" altLang="zh-TW" dirty="0" err="1">
                <a:latin typeface="+mn-lt"/>
                <a:ea typeface="+mn-ea"/>
              </a:rPr>
              <a:t>Xmipp</a:t>
            </a:r>
            <a:r>
              <a:rPr lang="en-US" altLang="zh-TW" dirty="0">
                <a:latin typeface="+mn-lt"/>
                <a:ea typeface="+mn-ea"/>
              </a:rPr>
              <a:t> extraction- for </a:t>
            </a:r>
            <a:r>
              <a:rPr lang="en-US" altLang="zh-TW" dirty="0" err="1">
                <a:latin typeface="+mn-lt"/>
                <a:ea typeface="+mn-ea"/>
              </a:rPr>
              <a:t>xmipp</a:t>
            </a:r>
            <a:r>
              <a:rPr lang="en-US" altLang="zh-TW" dirty="0">
                <a:latin typeface="+mn-lt"/>
                <a:ea typeface="+mn-ea"/>
              </a:rPr>
              <a:t>, eman2, </a:t>
            </a:r>
            <a:r>
              <a:rPr lang="en-US" altLang="zh-TW" dirty="0" err="1">
                <a:latin typeface="+mn-lt"/>
                <a:ea typeface="+mn-ea"/>
              </a:rPr>
              <a:t>sparx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en-US" altLang="zh-TW" dirty="0" err="1">
                <a:latin typeface="+mn-lt"/>
                <a:ea typeface="+mn-ea"/>
                <a:sym typeface="Wingdings" panose="05000000000000000000" pitchFamily="2" charset="2"/>
              </a:rPr>
              <a:t>Reion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 extraction- for cryosparc2 and </a:t>
            </a:r>
            <a:r>
              <a:rPr lang="en-US" altLang="zh-TW" dirty="0" err="1">
                <a:latin typeface="+mn-lt"/>
                <a:ea typeface="+mn-ea"/>
                <a:sym typeface="Wingdings" panose="05000000000000000000" pitchFamily="2" charset="2"/>
              </a:rPr>
              <a:t>relion</a:t>
            </a:r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(Especially in 3D part)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929150" y="5444631"/>
            <a:ext cx="714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</a:rPr>
              <a:t>3. Bin the particle to speed up processing before 3D Refinement</a:t>
            </a:r>
            <a:endParaRPr lang="en-US" altLang="zh-TW" dirty="0">
              <a:latin typeface="+mn-lt"/>
              <a:ea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6103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19"/>
          <a:stretch/>
        </p:blipFill>
        <p:spPr>
          <a:xfrm>
            <a:off x="7104835" y="1972318"/>
            <a:ext cx="4667629" cy="42033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" t="311" r="538"/>
          <a:stretch/>
        </p:blipFill>
        <p:spPr>
          <a:xfrm>
            <a:off x="256565" y="2003509"/>
            <a:ext cx="4681701" cy="4207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078" y="102763"/>
            <a:ext cx="10058400" cy="1609344"/>
          </a:xfrm>
        </p:spPr>
        <p:txBody>
          <a:bodyPr/>
          <a:lstStyle/>
          <a:p>
            <a:r>
              <a:rPr lang="en-US" altLang="zh-TW" dirty="0">
                <a:latin typeface="+mn-lt"/>
                <a:ea typeface="+mn-ea"/>
                <a:hlinkClick r:id="rId4"/>
              </a:rPr>
              <a:t>https://scipion-em.github.io/docs/docs/user/scipion-gui.html</a:t>
            </a: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86018" y="1680344"/>
            <a:ext cx="221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隨意一張圖按下滑鼠右鍵會出現選項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753634" y="1787236"/>
            <a:ext cx="26530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Enable: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 選入這個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class</a:t>
            </a:r>
          </a:p>
          <a:p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Disable: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不要這個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class</a:t>
            </a:r>
          </a:p>
          <a:p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像這種只要丟棄第一個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class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，可以先對第一個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class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 點選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disable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，在點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Select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  <a:sym typeface="Wingdings" panose="05000000000000000000" pitchFamily="2" charset="2"/>
              </a:rPr>
              <a:t>ALL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  <a:sym typeface="Wingdings" panose="05000000000000000000" pitchFamily="2" charset="2"/>
              </a:rPr>
              <a:t>。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594466" y="3749039"/>
            <a:ext cx="1088967" cy="1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0800000">
            <a:off x="11506163" y="586675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十邊形 11"/>
          <p:cNvSpPr/>
          <p:nvPr/>
        </p:nvSpPr>
        <p:spPr>
          <a:xfrm>
            <a:off x="11020917" y="5890362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十邊形 12"/>
          <p:cNvSpPr/>
          <p:nvPr/>
        </p:nvSpPr>
        <p:spPr>
          <a:xfrm>
            <a:off x="931332" y="1559470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標題 1"/>
          <p:cNvSpPr txBox="1">
            <a:spLocks/>
          </p:cNvSpPr>
          <p:nvPr/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>
                <a:latin typeface="+mn-lt"/>
                <a:ea typeface="+mn-ea"/>
              </a:rPr>
              <a:t>ShowJ (Connect with ImageJ and Chimera)</a:t>
            </a:r>
            <a:endParaRPr kumimoji="0"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152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89" y="223998"/>
            <a:ext cx="3903432" cy="366951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68" y="1847379"/>
            <a:ext cx="5839280" cy="4158566"/>
          </a:xfrm>
          <a:prstGeom prst="rect">
            <a:avLst/>
          </a:prstGeom>
        </p:spPr>
      </p:pic>
      <p:sp>
        <p:nvSpPr>
          <p:cNvPr id="8" name="上彎箭號 7"/>
          <p:cNvSpPr/>
          <p:nvPr/>
        </p:nvSpPr>
        <p:spPr>
          <a:xfrm rot="5400000">
            <a:off x="4291874" y="4329093"/>
            <a:ext cx="355322" cy="1387740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邊形 8"/>
          <p:cNvSpPr/>
          <p:nvPr/>
        </p:nvSpPr>
        <p:spPr>
          <a:xfrm>
            <a:off x="2694128" y="4171233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18453" y="3842898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點選這個綠色框框</a:t>
            </a:r>
          </a:p>
        </p:txBody>
      </p:sp>
      <p:sp>
        <p:nvSpPr>
          <p:cNvPr id="11" name="矩形 10"/>
          <p:cNvSpPr/>
          <p:nvPr/>
        </p:nvSpPr>
        <p:spPr>
          <a:xfrm>
            <a:off x="3088201" y="4476305"/>
            <a:ext cx="768904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彎箭號 11"/>
          <p:cNvSpPr/>
          <p:nvPr/>
        </p:nvSpPr>
        <p:spPr>
          <a:xfrm>
            <a:off x="6099048" y="3456724"/>
            <a:ext cx="950145" cy="1721492"/>
          </a:xfrm>
          <a:prstGeom prst="bentUpArrow">
            <a:avLst>
              <a:gd name="adj1" fmla="val 9860"/>
              <a:gd name="adj2" fmla="val 16251"/>
              <a:gd name="adj3" fmla="val 35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429427" y="5200624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Aanlyze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 Results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4" name="十邊形 13"/>
          <p:cNvSpPr/>
          <p:nvPr/>
        </p:nvSpPr>
        <p:spPr>
          <a:xfrm>
            <a:off x="6266905" y="45216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5400000">
            <a:off x="10147130" y="1296370"/>
            <a:ext cx="446393" cy="432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614110" y="587294"/>
            <a:ext cx="141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可以看到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particle 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的分層，如果想看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3D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圖，</a:t>
            </a:r>
            <a:endParaRPr lang="en-US" altLang="zh-TW" dirty="0">
              <a:solidFill>
                <a:srgbClr val="002060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點選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chimera</a:t>
            </a:r>
          </a:p>
        </p:txBody>
      </p:sp>
      <p:sp>
        <p:nvSpPr>
          <p:cNvPr id="21" name="橢圓 20"/>
          <p:cNvSpPr/>
          <p:nvPr/>
        </p:nvSpPr>
        <p:spPr>
          <a:xfrm>
            <a:off x="9321324" y="484632"/>
            <a:ext cx="249382" cy="2053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11370428" y="1898187"/>
            <a:ext cx="653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 flipV="1">
            <a:off x="12030026" y="587294"/>
            <a:ext cx="5097" cy="13108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9651076" y="587294"/>
            <a:ext cx="2373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下箭號 33"/>
          <p:cNvSpPr/>
          <p:nvPr/>
        </p:nvSpPr>
        <p:spPr>
          <a:xfrm>
            <a:off x="9108685" y="3307755"/>
            <a:ext cx="399011" cy="609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156" y="4084384"/>
            <a:ext cx="3185079" cy="2203586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 bwMode="auto">
          <a:xfrm>
            <a:off x="612648" y="78923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 dirty="0" err="1">
                <a:latin typeface="+mn-lt"/>
                <a:ea typeface="+mn-ea"/>
              </a:rPr>
              <a:t>ShowJ</a:t>
            </a:r>
            <a:endParaRPr kumimoji="0"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10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0E653-22BB-4CD5-8D7A-C4D6CDCE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Developing scipion3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F0F07-D4FA-486D-B03D-411A0A40940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Developer’s doc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https://scipion-em.github.io/docs/docs/developer/tutorials/dev-tutorials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https://scipion-em.github.io/docs/docs/developer/developers.html#extending-scipion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https://scipion-em.github.io/docs/docs/developer/symmetries</a:t>
            </a:r>
            <a:endParaRPr lang="en-US" altLang="zh-TW" dirty="0"/>
          </a:p>
          <a:p>
            <a:r>
              <a:rPr lang="en-US" altLang="zh-TW" dirty="0"/>
              <a:t>Methods</a:t>
            </a:r>
          </a:p>
          <a:p>
            <a:pPr lvl="1"/>
            <a:r>
              <a:rPr lang="en-US" altLang="zh-TW" dirty="0">
                <a:hlinkClick r:id="rId5"/>
              </a:rPr>
              <a:t>https://github.com/scipion-em</a:t>
            </a:r>
          </a:p>
          <a:p>
            <a:pPr lvl="1"/>
            <a:r>
              <a:rPr lang="en-US" altLang="zh-TW" dirty="0">
                <a:hlinkClick r:id="rId5"/>
              </a:rPr>
              <a:t>https://github.com/phonchi/Computational-CryoEM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04FF9E-222C-4501-B1BB-5990A0B542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967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0" y="2569787"/>
            <a:ext cx="5047384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5" y="2590586"/>
            <a:ext cx="4993525" cy="4009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8440" y="1677790"/>
            <a:ext cx="9655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        當你點下</a:t>
            </a:r>
            <a:r>
              <a:rPr lang="en-US" altLang="zh-TW" dirty="0" err="1">
                <a:solidFill>
                  <a:srgbClr val="0070C0"/>
                </a:solidFill>
                <a:latin typeface="+mn-lt"/>
                <a:ea typeface="+mn-ea"/>
              </a:rPr>
              <a:t>Aanlyze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 Results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，並沒有出現分組結果，而是出現下列這些框框，此時請點      ，</a:t>
            </a:r>
            <a:endParaRPr lang="en-US" altLang="zh-TW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 就會出現執行結果。</a:t>
            </a:r>
          </a:p>
        </p:txBody>
      </p:sp>
      <p:sp>
        <p:nvSpPr>
          <p:cNvPr id="8" name="橢圓 7"/>
          <p:cNvSpPr/>
          <p:nvPr/>
        </p:nvSpPr>
        <p:spPr>
          <a:xfrm>
            <a:off x="4801618" y="4056611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259283" y="4164676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105650" y="4938641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+mn-lt"/>
                <a:ea typeface="+mn-ea"/>
              </a:rPr>
              <a:t>relion</a:t>
            </a:r>
            <a:endParaRPr lang="zh-TW" altLang="en-US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39388" y="4923113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+mn-lt"/>
                <a:ea typeface="+mn-ea"/>
              </a:rPr>
              <a:t>cl2d</a:t>
            </a:r>
            <a:endParaRPr lang="zh-TW" altLang="en-US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562" y="1723910"/>
            <a:ext cx="295804" cy="229208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 dirty="0">
                <a:latin typeface="+mn-lt"/>
                <a:ea typeface="+mn-ea"/>
              </a:rPr>
              <a:t>Other viewer/statistics</a:t>
            </a:r>
            <a:endParaRPr kumimoji="0"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895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</a:rPr>
              <a:t>MPI/GPU</a:t>
            </a:r>
            <a:endParaRPr lang="zh-TW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57" y="2270024"/>
            <a:ext cx="4255303" cy="30912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04" y="2010849"/>
            <a:ext cx="2638425" cy="3219450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783905" y="334523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866685" y="3513005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5662607" y="351300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16" y="3709990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6136507" y="3694769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492231" y="362057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按     找到要輸入的資料</a:t>
            </a:r>
          </a:p>
        </p:txBody>
      </p:sp>
      <p:sp>
        <p:nvSpPr>
          <p:cNvPr id="12" name="向下箭號 11"/>
          <p:cNvSpPr/>
          <p:nvPr/>
        </p:nvSpPr>
        <p:spPr>
          <a:xfrm rot="10800000">
            <a:off x="8095278" y="5420325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7571185" y="5372104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21630" y="3345234"/>
            <a:ext cx="1055716" cy="16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5178829" y="1828800"/>
            <a:ext cx="0" cy="1516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467501" y="1245300"/>
            <a:ext cx="404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n-lt"/>
                <a:ea typeface="+mn-ea"/>
              </a:rPr>
              <a:t>使用</a:t>
            </a:r>
            <a:r>
              <a:rPr lang="en-US" altLang="zh-TW" dirty="0">
                <a:solidFill>
                  <a:srgbClr val="FF0000"/>
                </a:solidFill>
                <a:latin typeface="+mn-lt"/>
                <a:ea typeface="+mn-ea"/>
              </a:rPr>
              <a:t>CPU</a:t>
            </a:r>
            <a:r>
              <a:rPr lang="zh-TW" altLang="en-US" dirty="0">
                <a:solidFill>
                  <a:srgbClr val="FF0000"/>
                </a:solidFill>
                <a:latin typeface="+mn-lt"/>
                <a:ea typeface="+mn-ea"/>
              </a:rPr>
              <a:t>個數，可自行調整，</a:t>
            </a:r>
            <a:endParaRPr lang="en-US" altLang="zh-TW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3935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2658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latin typeface="+mn-lt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3786"/>
          <a:stretch/>
        </p:blipFill>
        <p:spPr>
          <a:xfrm>
            <a:off x="612681" y="1056733"/>
            <a:ext cx="9997271" cy="54105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64182" y="2560320"/>
            <a:ext cx="1247135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119015" y="872836"/>
            <a:ext cx="1073967" cy="1601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292735" y="318453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+mn-lt"/>
                <a:ea typeface="+mn-ea"/>
              </a:rPr>
              <a:t>浮標指向其中一個框框，停留一段時間，會出現該指令執行時間。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</a:rPr>
              <a:t>MPI/GPU</a:t>
            </a:r>
            <a:endParaRPr lang="zh-TW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052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ea typeface="+mn-ea"/>
              </a:rPr>
              <a:t>Break</a:t>
            </a: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40970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Manual</a:t>
            </a:r>
            <a:endParaRPr lang="en-US" altLang="zh-TW" dirty="0">
              <a:cs typeface="Times New Roman" panose="02020603050405020304" pitchFamily="18" charset="0"/>
              <a:hlinkClick r:id="rId2"/>
            </a:endParaRPr>
          </a:p>
          <a:p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https://github.com/I2PC/scipion/wiki/tutorials/scipion_tutorial_betagal.pdf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Or </a:t>
            </a:r>
            <a:r>
              <a:rPr lang="zh-TW" altLang="en-US" dirty="0">
                <a:cs typeface="Times New Roman" panose="02020603050405020304" pitchFamily="18" charset="0"/>
              </a:rPr>
              <a:t>卉倫的</a:t>
            </a:r>
            <a:r>
              <a:rPr lang="en-US" altLang="zh-TW" dirty="0" err="1">
                <a:cs typeface="Times New Roman" panose="02020603050405020304" pitchFamily="18" charset="0"/>
              </a:rPr>
              <a:t>ppt</a:t>
            </a:r>
            <a:endParaRPr lang="en-US" altLang="zh-TW" dirty="0">
              <a:cs typeface="Times New Roman" panose="02020603050405020304" pitchFamily="18" charset="0"/>
            </a:endParaRPr>
          </a:p>
          <a:p>
            <a:endParaRPr lang="zh-TW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58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/>
              <a:t>ASCEP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151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ASCEP: </a:t>
            </a:r>
            <a:b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Competitive Algorithms to Meet Current Challenges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073311" y="1047878"/>
            <a:ext cx="9494157" cy="4585862"/>
            <a:chOff x="181905" y="1284589"/>
            <a:chExt cx="10459998" cy="5457365"/>
          </a:xfrm>
        </p:grpSpPr>
        <p:sp>
          <p:nvSpPr>
            <p:cNvPr id="6" name="內容版面配置區 2"/>
            <p:cNvSpPr txBox="1">
              <a:spLocks/>
            </p:cNvSpPr>
            <p:nvPr/>
          </p:nvSpPr>
          <p:spPr bwMode="auto">
            <a:xfrm>
              <a:off x="1898848" y="1284589"/>
              <a:ext cx="8229600" cy="452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273050" indent="-273050" algn="l" rtl="0" fontAlgn="base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76000"/>
                <a:buFont typeface="Wingdings 3" pitchFamily="18" charset="2"/>
                <a:buChar char="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7688" indent="-273050" algn="l" rtl="0" fontAlgn="base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6000"/>
                <a:buFont typeface="Wingdings 3" pitchFamily="18" charset="2"/>
                <a:buChar char=""/>
                <a:defRPr sz="22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22325" indent="-228600" algn="l" rtl="0" fontAlgn="base">
                <a:spcBef>
                  <a:spcPts val="500"/>
                </a:spcBef>
                <a:spcAft>
                  <a:spcPct val="0"/>
                </a:spcAft>
                <a:buClr>
                  <a:srgbClr val="BCBCBC"/>
                </a:buClr>
                <a:buSzPct val="76000"/>
                <a:buFont typeface="Wingdings 3" pitchFamily="18" charset="2"/>
                <a:buChar char="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96963" indent="-228600" algn="l" rtl="0" fontAlgn="base">
                <a:spcBef>
                  <a:spcPts val="400"/>
                </a:spcBef>
                <a:spcAft>
                  <a:spcPct val="0"/>
                </a:spcAft>
                <a:buClr>
                  <a:srgbClr val="8BA2B4"/>
                </a:buClr>
                <a:buSzPct val="70000"/>
                <a:buFont typeface="Wingdings" pitchFamily="2" charset="2"/>
                <a:buChar char="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fontAlgn="base">
                <a:spcBef>
                  <a:spcPts val="3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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Wingdings 3" pitchFamily="18" charset="2"/>
                <a:buNone/>
              </a:pPr>
              <a:endPara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lvl="1" indent="0">
                <a:buFont typeface="Wingdings 3" pitchFamily="18" charset="2"/>
                <a:buNone/>
              </a:pPr>
              <a:r>
                <a:rPr kumimoji="1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pPr marL="457200" lvl="1" indent="0">
                <a:buFont typeface="Wingdings 3" pitchFamily="18" charset="2"/>
                <a:buNone/>
              </a:pPr>
              <a:endPara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kumimoji="0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652" y="2441742"/>
              <a:ext cx="4269664" cy="3647004"/>
            </a:xfrm>
            <a:prstGeom prst="rect">
              <a:avLst/>
            </a:prstGeom>
          </p:spPr>
        </p:pic>
        <p:sp>
          <p:nvSpPr>
            <p:cNvPr id="8" name="圓角矩形 7"/>
            <p:cNvSpPr/>
            <p:nvPr/>
          </p:nvSpPr>
          <p:spPr>
            <a:xfrm>
              <a:off x="7457848" y="2529697"/>
              <a:ext cx="1734496" cy="819239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2SDR</a:t>
              </a:r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kumimoji="1"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圓角矩形 8"/>
                <p:cNvSpPr/>
                <p:nvPr/>
              </p:nvSpPr>
              <p:spPr>
                <a:xfrm>
                  <a:off x="2999656" y="4619027"/>
                  <a:ext cx="1606223" cy="770386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80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kumimoji="1" lang="en-US" altLang="zh-TW" sz="28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AMI</m:t>
                        </m:r>
                      </m:oMath>
                    </m:oMathPara>
                  </a14:m>
                  <a:endParaRPr kumimoji="1" lang="zh-TW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圓角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656" y="4619027"/>
                  <a:ext cx="1606223" cy="77038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圓角矩形 9"/>
            <p:cNvSpPr/>
            <p:nvPr/>
          </p:nvSpPr>
          <p:spPr>
            <a:xfrm>
              <a:off x="3143672" y="2696265"/>
              <a:ext cx="1774465" cy="756776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8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-tSNE</a:t>
              </a:r>
              <a:endParaRPr kumimoji="1"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084823" y="1523339"/>
              <a:ext cx="2633249" cy="85019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DRMRA</a:t>
              </a:r>
              <a:endPara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501201" y="2612556"/>
              <a:ext cx="2020059" cy="8340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Robust PCA</a:t>
              </a:r>
              <a:endParaRPr kumimoji="1"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181905" y="3764260"/>
              <a:ext cx="1184445" cy="70792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kumimoji="1"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35560" y="1766514"/>
              <a:ext cx="2782577" cy="71267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CryoSparc</a:t>
              </a:r>
              <a:endParaRPr kumimoji="1"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7978296" y="1537521"/>
              <a:ext cx="2663607" cy="992176"/>
            </a:xfrm>
            <a:prstGeom prst="diamond">
              <a:avLst/>
            </a:prstGeom>
            <a:solidFill>
              <a:srgbClr val="FDEA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ISAC</a:t>
              </a:r>
              <a:endPara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六邊形 15"/>
            <p:cNvSpPr/>
            <p:nvPr/>
          </p:nvSpPr>
          <p:spPr>
            <a:xfrm>
              <a:off x="8334315" y="4619027"/>
              <a:ext cx="2010156" cy="936955"/>
            </a:xfrm>
            <a:prstGeom prst="hexagon">
              <a:avLst/>
            </a:prstGeom>
            <a:solidFill>
              <a:srgbClr val="FDEA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PRIME</a:t>
              </a:r>
              <a:endPara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雲形 21"/>
            <p:cNvSpPr/>
            <p:nvPr/>
          </p:nvSpPr>
          <p:spPr>
            <a:xfrm>
              <a:off x="8838865" y="5758200"/>
              <a:ext cx="1388732" cy="92394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正五邊形 22"/>
            <p:cNvSpPr/>
            <p:nvPr/>
          </p:nvSpPr>
          <p:spPr>
            <a:xfrm>
              <a:off x="5808571" y="5818010"/>
              <a:ext cx="1043253" cy="923944"/>
            </a:xfrm>
            <a:prstGeom prst="pent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六邊形 18"/>
            <p:cNvSpPr/>
            <p:nvPr/>
          </p:nvSpPr>
          <p:spPr>
            <a:xfrm>
              <a:off x="3429561" y="5722589"/>
              <a:ext cx="2081563" cy="936956"/>
            </a:xfrm>
            <a:prstGeom prst="hex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Bias</a:t>
              </a:r>
              <a:endPara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7229710" y="5666901"/>
              <a:ext cx="1334448" cy="923944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向右箭號圖說文字 20"/>
            <p:cNvSpPr/>
            <p:nvPr/>
          </p:nvSpPr>
          <p:spPr>
            <a:xfrm>
              <a:off x="1193551" y="5427219"/>
              <a:ext cx="2225741" cy="1102359"/>
            </a:xfrm>
            <a:prstGeom prst="rightArrow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400" b="1" dirty="0">
                  <a:solidFill>
                    <a:srgbClr val="00009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Still growing…</a:t>
              </a:r>
              <a:endParaRPr kumimoji="1" lang="zh-TW" altLang="en-US" sz="2400" b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5084823" y="1515881"/>
              <a:ext cx="2633249" cy="85019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DRMRA</a:t>
              </a:r>
              <a:endPara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圓角矩形 21"/>
                <p:cNvSpPr/>
                <p:nvPr/>
              </p:nvSpPr>
              <p:spPr>
                <a:xfrm>
                  <a:off x="8541642" y="3609195"/>
                  <a:ext cx="1802830" cy="770386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PrePro</m:t>
                        </m:r>
                      </m:oMath>
                    </m:oMathPara>
                  </a14:m>
                  <a:endParaRPr lang="zh-TW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圓角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642" y="3609195"/>
                  <a:ext cx="1802830" cy="77038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圓角矩形 8">
            <a:extLst>
              <a:ext uri="{FF2B5EF4-FFF2-40B4-BE49-F238E27FC236}">
                <a16:creationId xmlns:a16="http://schemas.microsoft.com/office/drawing/2014/main" id="{D4E82A0F-892D-42C9-8180-4E42CDA4D156}"/>
              </a:ext>
            </a:extLst>
          </p:cNvPr>
          <p:cNvSpPr/>
          <p:nvPr/>
        </p:nvSpPr>
        <p:spPr>
          <a:xfrm>
            <a:off x="2435639" y="3075021"/>
            <a:ext cx="1710297" cy="647361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kumimoji="1"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92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ASCEP : Enable us to select a best workflow –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pMMO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molecule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89" y="3085477"/>
            <a:ext cx="2887496" cy="3206909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4409" y="1265357"/>
            <a:ext cx="3911092" cy="1955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7" y="3220903"/>
            <a:ext cx="2657683" cy="3020365"/>
          </a:xfrm>
          <a:prstGeom prst="rect">
            <a:avLst/>
          </a:prstGeom>
        </p:spPr>
      </p:pic>
      <p:pic>
        <p:nvPicPr>
          <p:cNvPr id="1026" name="Picture 2" descr="FSC Iteration 009, after FSC-mask auto-tighte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53" y="1312269"/>
            <a:ext cx="3234175" cy="18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 descr="Zoom_SiteA_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24" y="1392576"/>
            <a:ext cx="2537335" cy="2223089"/>
          </a:xfrm>
          <a:prstGeom prst="rect">
            <a:avLst/>
          </a:prstGeom>
        </p:spPr>
      </p:pic>
      <p:pic>
        <p:nvPicPr>
          <p:cNvPr id="10" name="圖片 9" descr="Zoom_SiteA_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73" y="3789040"/>
            <a:ext cx="2455774" cy="21516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95600" y="6257564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>
                <a:latin typeface="+mn-lt"/>
              </a:rPr>
              <a:t>(Wei-Hau Chang , Hsin-Hung Lin , I-Kuen Tsai, Shih-Hsin Huang , Szu-Chi Chung , I-Ping Tu , Steve Yu, Sunney I. Chan, “Copper Centers in the Cryo-EM Structure of Particulate Methane Monooxygenase Reveal the Catalytic Machinery of Methane Oxidation”, Accepted by Journal of the American Chemical Society. , (2021).) </a:t>
            </a:r>
            <a:endParaRPr lang="zh-TW" altLang="en-US" sz="1200" dirty="0">
              <a:latin typeface="+mn-lt"/>
            </a:endParaRPr>
          </a:p>
        </p:txBody>
      </p:sp>
      <p:sp>
        <p:nvSpPr>
          <p:cNvPr id="12" name="向右箭號 6">
            <a:extLst>
              <a:ext uri="{FF2B5EF4-FFF2-40B4-BE49-F238E27FC236}">
                <a16:creationId xmlns:a16="http://schemas.microsoft.com/office/drawing/2014/main" id="{FDEABC13-5F1B-4841-89BC-AE3187493A4E}"/>
              </a:ext>
            </a:extLst>
          </p:cNvPr>
          <p:cNvSpPr/>
          <p:nvPr/>
        </p:nvSpPr>
        <p:spPr>
          <a:xfrm>
            <a:off x="3513039" y="3492603"/>
            <a:ext cx="842376" cy="29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2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1391056" cy="990600"/>
          </a:xfrm>
        </p:spPr>
        <p:txBody>
          <a:bodyPr/>
          <a:lstStyle/>
          <a:p>
            <a:r>
              <a:rPr lang="en-US" altLang="zh-TW" sz="2800"/>
              <a:t>ASCEP – CryoRALib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initial 2D models will be generated through clustering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 the raw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procedure works well under low 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SNR settings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776668" y="2641033"/>
            <a:ext cx="1454802" cy="4809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images</a:t>
            </a:r>
          </a:p>
        </p:txBody>
      </p:sp>
      <p:sp>
        <p:nvSpPr>
          <p:cNvPr id="45" name="矩形 44"/>
          <p:cNvSpPr/>
          <p:nvPr/>
        </p:nvSpPr>
        <p:spPr>
          <a:xfrm>
            <a:off x="7149229" y="4083999"/>
            <a:ext cx="1675219" cy="8344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324841" y="3663134"/>
                <a:ext cx="691540" cy="1803707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𝑪𝑪</m:t>
                          </m:r>
                        </m:e>
                        <m:sub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𝑪𝑪</m:t>
                          </m:r>
                        </m:e>
                        <m:sub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𝑪𝑪</m:t>
                          </m:r>
                        </m:e>
                        <m:sub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𝑪𝑪</m:t>
                          </m:r>
                        </m:e>
                        <m:sub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𝑪𝑪</m:t>
                          </m:r>
                        </m:e>
                        <m:sub>
                          <m:r>
                            <a:rPr lang="en-US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41" y="3663134"/>
                <a:ext cx="691540" cy="1803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6342615" y="2612377"/>
                <a:ext cx="691540" cy="547327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𝑪𝑪</m:t>
                        </m:r>
                      </m:e>
                      <m:sub>
                        <m:r>
                          <a:rPr lang="en-US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615" y="2612377"/>
                <a:ext cx="691540" cy="547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240" y="3180640"/>
            <a:ext cx="709301" cy="624099"/>
          </a:xfrm>
          <a:prstGeom prst="rect">
            <a:avLst/>
          </a:prstGeom>
        </p:spPr>
      </p:pic>
      <p:cxnSp>
        <p:nvCxnSpPr>
          <p:cNvPr id="54" name="直線單箭頭接點 53"/>
          <p:cNvCxnSpPr/>
          <p:nvPr/>
        </p:nvCxnSpPr>
        <p:spPr>
          <a:xfrm>
            <a:off x="4799855" y="4741555"/>
            <a:ext cx="1454802" cy="38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525504" y="3945364"/>
            <a:ext cx="1752" cy="796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7876631" y="2904490"/>
            <a:ext cx="0" cy="1179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7016382" y="2904490"/>
            <a:ext cx="860248" cy="7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4799856" y="5636713"/>
            <a:ext cx="3076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880708" y="4912923"/>
                <a:ext cx="1461969" cy="781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CC in </a:t>
                </a:r>
              </a:p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TW" altLang="en-US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08" y="4912923"/>
                <a:ext cx="1461969" cy="781674"/>
              </a:xfrm>
              <a:prstGeom prst="rect">
                <a:avLst/>
              </a:prstGeom>
              <a:blipFill>
                <a:blip r:embed="rId7"/>
                <a:stretch>
                  <a:fillRect l="-418" t="-7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/>
          <p:cNvCxnSpPr/>
          <p:nvPr/>
        </p:nvCxnSpPr>
        <p:spPr>
          <a:xfrm flipH="1">
            <a:off x="7876630" y="4921840"/>
            <a:ext cx="1" cy="714873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378436" y="575269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PCA+Kmeans</a:t>
            </a:r>
            <a:endParaRPr 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575" y="5382547"/>
            <a:ext cx="709301" cy="62409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CC819F-50B4-46E0-A97B-B24673FAC581}"/>
              </a:ext>
            </a:extLst>
          </p:cNvPr>
          <p:cNvSpPr txBox="1"/>
          <p:nvPr/>
        </p:nvSpPr>
        <p:spPr>
          <a:xfrm>
            <a:off x="3225956" y="4158793"/>
            <a:ext cx="14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50~500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大括弧 20">
            <a:extLst>
              <a:ext uri="{FF2B5EF4-FFF2-40B4-BE49-F238E27FC236}">
                <a16:creationId xmlns:a16="http://schemas.microsoft.com/office/drawing/2014/main" id="{CCDFBF7C-AED4-4451-AE39-2025A61D831D}"/>
              </a:ext>
            </a:extLst>
          </p:cNvPr>
          <p:cNvSpPr/>
          <p:nvPr/>
        </p:nvSpPr>
        <p:spPr>
          <a:xfrm rot="10800000">
            <a:off x="4072453" y="2911490"/>
            <a:ext cx="439005" cy="2811688"/>
          </a:xfrm>
          <a:prstGeom prst="rightBrace">
            <a:avLst>
              <a:gd name="adj1" fmla="val 8333"/>
              <a:gd name="adj2" fmla="val 496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FA82D17-CEEE-45BA-A0CD-E02712E3FDB2}"/>
              </a:ext>
            </a:extLst>
          </p:cNvPr>
          <p:cNvSpPr/>
          <p:nvPr/>
        </p:nvSpPr>
        <p:spPr>
          <a:xfrm>
            <a:off x="3944914" y="580658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models</a:t>
            </a:r>
            <a:endParaRPr 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340527E-E2F0-42E2-898E-410F8945FC2A}"/>
              </a:ext>
            </a:extLst>
          </p:cNvPr>
          <p:cNvGrpSpPr/>
          <p:nvPr/>
        </p:nvGrpSpPr>
        <p:grpSpPr>
          <a:xfrm>
            <a:off x="4440712" y="2807804"/>
            <a:ext cx="341338" cy="2957078"/>
            <a:chOff x="4416295" y="2632274"/>
            <a:chExt cx="341338" cy="295707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6ACCAE1-06CA-442D-B731-4A8352AA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6296" y="2632274"/>
              <a:ext cx="341337" cy="989877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C0A73CC-6A5A-4800-9E9F-73CC2DC92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6295" y="3622151"/>
              <a:ext cx="341337" cy="98987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D9631FD-090E-4191-A0C0-9E2F8C65F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22870" y="4607083"/>
              <a:ext cx="317544" cy="982269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1354359" y="6261814"/>
            <a:ext cx="10632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>
                <a:latin typeface="+mn-lt"/>
              </a:rPr>
              <a:t>(Szu-Chi Chung, Cheng-Yu Hung, Huei-Lun Siao, Hung-Yi Wu, Wei-Hau Chang, I-Ping Tu, “Cryo-RALib –</a:t>
            </a:r>
          </a:p>
          <a:p>
            <a:r>
              <a:rPr lang="en-US" altLang="zh-TW" sz="1400">
                <a:latin typeface="+mn-lt"/>
              </a:rPr>
              <a:t>a modular library for accelerating alignment in cryo-EM ”, Accepted by IEEE International Conference on Image Processing (ICIP) , (2021).)</a:t>
            </a:r>
            <a:endParaRPr lang="zh-TW" alt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8883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2SDR method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eigenvectors of covariance matrix with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48</a:t>
            </a:fld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7090470" y="3679643"/>
            <a:ext cx="1484331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533" y="3186634"/>
            <a:ext cx="581025" cy="12001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801" y="4836444"/>
            <a:ext cx="581025" cy="1200150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134808" y="2938299"/>
            <a:ext cx="3013610" cy="1498813"/>
            <a:chOff x="609600" y="2175010"/>
            <a:chExt cx="3013610" cy="14988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682" y="2175010"/>
              <a:ext cx="1739363" cy="14988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162215" y="2389726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15" y="2389726"/>
                  <a:ext cx="246099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609600" y="2780811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2780811"/>
                  <a:ext cx="246099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群組 42"/>
          <p:cNvGrpSpPr/>
          <p:nvPr/>
        </p:nvGrpSpPr>
        <p:grpSpPr>
          <a:xfrm>
            <a:off x="104268" y="4653136"/>
            <a:ext cx="3044150" cy="1514015"/>
            <a:chOff x="608595" y="4509119"/>
            <a:chExt cx="3044150" cy="151401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815" y="4509119"/>
              <a:ext cx="1757005" cy="15140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08595" y="5033740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95" y="5033740"/>
                  <a:ext cx="246099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1191750" y="4694726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750" y="4694726"/>
                  <a:ext cx="246099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向右箭號 26"/>
          <p:cNvSpPr/>
          <p:nvPr/>
        </p:nvSpPr>
        <p:spPr>
          <a:xfrm>
            <a:off x="4529069" y="4982262"/>
            <a:ext cx="3322244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3009647" y="3658152"/>
            <a:ext cx="1484331" cy="3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816112" y="5233521"/>
                <a:ext cx="2530501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(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12" y="5233521"/>
                <a:ext cx="2530501" cy="1125565"/>
              </a:xfrm>
              <a:prstGeom prst="rect">
                <a:avLst/>
              </a:prstGeom>
              <a:blipFill>
                <a:blip r:embed="rId9"/>
                <a:stretch>
                  <a:fillRect l="-1928" b="-8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576174" y="3290935"/>
            <a:ext cx="2735687" cy="1094185"/>
            <a:chOff x="4223792" y="3290935"/>
            <a:chExt cx="2735687" cy="109418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8282" y="3290935"/>
              <a:ext cx="1302601" cy="1094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498484" y="3590108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484" y="3590108"/>
                  <a:ext cx="246099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223792" y="3786709"/>
                  <a:ext cx="24609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792" y="3786709"/>
                  <a:ext cx="246099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905556" y="2155935"/>
                <a:ext cx="2005870" cy="1732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(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56" y="2155935"/>
                <a:ext cx="2005870" cy="1732590"/>
              </a:xfrm>
              <a:prstGeom prst="rect">
                <a:avLst/>
              </a:prstGeom>
              <a:blipFill>
                <a:blip r:embed="rId13"/>
                <a:stretch>
                  <a:fillRect l="-2736" r="-1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0494600" y="3682131"/>
                <a:ext cx="1008545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3×10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600" y="3682131"/>
                <a:ext cx="1008545" cy="3724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8979" y="3519193"/>
                <a:ext cx="779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SDR</m:t>
                      </m:r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9" y="3519193"/>
                <a:ext cx="7793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209529" y="2227186"/>
                <a:ext cx="153623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</a:t>
                </a:r>
              </a:p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=10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529" y="2227186"/>
                <a:ext cx="1536238" cy="1477328"/>
              </a:xfrm>
              <a:prstGeom prst="rect">
                <a:avLst/>
              </a:prstGeom>
              <a:blipFill>
                <a:blip r:embed="rId16"/>
                <a:stretch>
                  <a:fillRect l="-3571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/>
          <p:cNvGrpSpPr/>
          <p:nvPr/>
        </p:nvGrpSpPr>
        <p:grpSpPr>
          <a:xfrm>
            <a:off x="2677253" y="1865414"/>
            <a:ext cx="3147857" cy="1747503"/>
            <a:chOff x="5129388" y="1648482"/>
            <a:chExt cx="3147857" cy="1747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6232895" y="1648482"/>
                  <a:ext cx="8745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𝑀𝑃𝐶𝐴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95" y="1648482"/>
                  <a:ext cx="87459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5170369" y="1902856"/>
                  <a:ext cx="3106876" cy="10389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  <a:p>
                  <a:endParaRPr lang="zh-TW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369" y="1902856"/>
                  <a:ext cx="3106876" cy="1038939"/>
                </a:xfrm>
                <a:prstGeom prst="rect">
                  <a:avLst/>
                </a:prstGeom>
                <a:blipFill>
                  <a:blip r:embed="rId18"/>
                  <a:stretch>
                    <a:fillRect l="-6078" t="-37059" b="-76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5129388" y="2634045"/>
                  <a:ext cx="3081613" cy="761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388" y="2634045"/>
                  <a:ext cx="3081613" cy="761940"/>
                </a:xfrm>
                <a:prstGeom prst="rect">
                  <a:avLst/>
                </a:prstGeom>
                <a:blipFill>
                  <a:blip r:embed="rId19"/>
                  <a:stretch>
                    <a:fillRect l="-6126" t="-50400" r="-1186" b="-464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群組 50"/>
          <p:cNvGrpSpPr/>
          <p:nvPr/>
        </p:nvGrpSpPr>
        <p:grpSpPr>
          <a:xfrm>
            <a:off x="2715747" y="1768389"/>
            <a:ext cx="2695344" cy="1853016"/>
            <a:chOff x="2434401" y="1857854"/>
            <a:chExt cx="2695344" cy="1853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2434401" y="2948930"/>
                  <a:ext cx="2671052" cy="761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01" y="2948930"/>
                  <a:ext cx="2671052" cy="761940"/>
                </a:xfrm>
                <a:prstGeom prst="rect">
                  <a:avLst/>
                </a:prstGeom>
                <a:blipFill>
                  <a:blip r:embed="rId20"/>
                  <a:stretch>
                    <a:fillRect l="-7306" t="-50400" r="-1598" b="-464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2458693" y="2196606"/>
                  <a:ext cx="2671052" cy="10389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r>
                    <a:rPr lang="en-US" altLang="zh-TW" dirty="0"/>
                    <a:t>(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size:</a:t>
                  </a:r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  <a:p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693" y="2196606"/>
                  <a:ext cx="2671052" cy="1038939"/>
                </a:xfrm>
                <a:prstGeom prst="rect">
                  <a:avLst/>
                </a:prstGeom>
                <a:blipFill>
                  <a:blip r:embed="rId21"/>
                  <a:stretch>
                    <a:fillRect l="-7306" t="-36842" b="-70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267064" y="1857854"/>
                  <a:ext cx="10057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𝐻𝑂𝑆𝑉𝐷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064" y="1857854"/>
                  <a:ext cx="100572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29809" y="4058354"/>
                <a:ext cx="396904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809" y="4058354"/>
                <a:ext cx="396904" cy="378758"/>
              </a:xfrm>
              <a:prstGeom prst="rect">
                <a:avLst/>
              </a:prstGeom>
              <a:blipFill>
                <a:blip r:embed="rId23"/>
                <a:stretch>
                  <a:fillRect t="-6452" r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07302" y="4077072"/>
                <a:ext cx="407291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02" y="4077072"/>
                <a:ext cx="407291" cy="376770"/>
              </a:xfrm>
              <a:prstGeom prst="rect">
                <a:avLst/>
              </a:prstGeom>
              <a:blipFill>
                <a:blip r:embed="rId24"/>
                <a:stretch>
                  <a:fillRect r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516693" y="4009203"/>
                <a:ext cx="404790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93" y="4009203"/>
                <a:ext cx="404790" cy="378630"/>
              </a:xfrm>
              <a:prstGeom prst="rect">
                <a:avLst/>
              </a:prstGeom>
              <a:blipFill>
                <a:blip r:embed="rId2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095061" y="4648059"/>
                <a:ext cx="372217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z-Cyrl-AZ" altLang="zh-TW" i="1">
                              <a:latin typeface="Cambria Math" panose="02040503050406030204" pitchFamily="18" charset="0"/>
                            </a:rPr>
                            <m:t>Г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061" y="4648059"/>
                <a:ext cx="372217" cy="376770"/>
              </a:xfrm>
              <a:prstGeom prst="rect">
                <a:avLst/>
              </a:prstGeom>
              <a:blipFill>
                <a:blip r:embed="rId26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0600576" y="5219587"/>
                <a:ext cx="607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576" y="5219587"/>
                <a:ext cx="60779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104268" y="511935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PCA</a:t>
            </a:r>
            <a:endParaRPr lang="zh-TW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65305" y="6401808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(“Two-stage dimension reduction for noisy high-dimensional images and application to Cryogenic Electron Microscopy”, Annals of Mathematical Sciences and Applications, 2020) </a:t>
            </a:r>
            <a:endParaRPr lang="en-US" altLang="zh-TW" sz="1400"/>
          </a:p>
        </p:txBody>
      </p:sp>
    </p:spTree>
    <p:extLst>
      <p:ext uri="{BB962C8B-B14F-4D97-AF65-F5344CB8AC3E}">
        <p14:creationId xmlns:p14="http://schemas.microsoft.com/office/powerpoint/2010/main" val="34800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34" grpId="0"/>
      <p:bldP spid="39" grpId="0"/>
      <p:bldP spid="40" grpId="0"/>
      <p:bldP spid="42" grpId="0"/>
      <p:bldP spid="12" grpId="0"/>
      <p:bldP spid="13" grpId="0"/>
      <p:bldP spid="47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2SDR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81187"/>
            <a:ext cx="4622165" cy="5075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98" y="1267893"/>
            <a:ext cx="4632361" cy="51017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249" y="3282863"/>
            <a:ext cx="2528714" cy="107181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863752" y="836712"/>
            <a:ext cx="949757" cy="3096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731547" y="324534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SetOfParticles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2" name="直線單箭頭接點 11"/>
          <p:cNvCxnSpPr>
            <a:endCxn id="20" idx="1"/>
          </p:cNvCxnSpPr>
          <p:nvPr/>
        </p:nvCxnSpPr>
        <p:spPr>
          <a:xfrm>
            <a:off x="7536160" y="5517232"/>
            <a:ext cx="2184087" cy="455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19" idx="1"/>
          </p:cNvCxnSpPr>
          <p:nvPr/>
        </p:nvCxnSpPr>
        <p:spPr>
          <a:xfrm>
            <a:off x="7450031" y="4619962"/>
            <a:ext cx="2270217" cy="497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720248" y="4932350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deselect to use PCA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720247" y="5787628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deselect to use MPCA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14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Usage of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0180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211" y="384744"/>
            <a:ext cx="3625438" cy="31647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485" y="518160"/>
            <a:ext cx="3485372" cy="31368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9" y="540917"/>
            <a:ext cx="3508052" cy="31471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7" y="4076597"/>
            <a:ext cx="10372725" cy="262890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5015880" y="3654995"/>
            <a:ext cx="3888432" cy="1401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715842" y="4869160"/>
            <a:ext cx="3583298" cy="713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299140" y="5505462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Can be used with downstream analysis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1046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2SDR denoising helps on alignment – PrePro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51</a:t>
            </a:fld>
            <a:endParaRPr lang="zh-TW" alt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775520" y="1484784"/>
            <a:ext cx="8208912" cy="48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505" y="1506192"/>
            <a:ext cx="2107694" cy="131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84" y="4668705"/>
            <a:ext cx="2173863" cy="149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28" y="4867214"/>
            <a:ext cx="2152455" cy="144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222501" y="4168541"/>
            <a:ext cx="9217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Orientation 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6236124" y="4378727"/>
            <a:ext cx="84157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parameters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608590" y="4726539"/>
            <a:ext cx="15773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zh-TW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endParaRPr kumimoji="0" lang="en-US" altLang="zh-TW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TW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6182385" y="3022252"/>
            <a:ext cx="9217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Orientation 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6190527" y="3227360"/>
            <a:ext cx="84157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3221518" y="3619724"/>
            <a:ext cx="6283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</a:p>
        </p:txBody>
      </p:sp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61" y="1683293"/>
            <a:ext cx="2195271" cy="144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Line 38"/>
          <p:cNvSpPr>
            <a:spLocks noChangeShapeType="1"/>
          </p:cNvSpPr>
          <p:nvPr/>
        </p:nvSpPr>
        <p:spPr bwMode="auto">
          <a:xfrm flipV="1">
            <a:off x="6652602" y="1959115"/>
            <a:ext cx="0" cy="1028106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" name="Rectangle 43"/>
          <p:cNvSpPr>
            <a:spLocks noChangeArrowheads="1"/>
          </p:cNvSpPr>
          <p:nvPr/>
        </p:nvSpPr>
        <p:spPr bwMode="auto">
          <a:xfrm>
            <a:off x="8421664" y="3462519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CCC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8421664" y="4015768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CCC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070699" y="2998897"/>
            <a:ext cx="1092601" cy="46513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6079455" y="4121300"/>
            <a:ext cx="1090832" cy="46513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圓角矩形 64"/>
          <p:cNvSpPr/>
          <p:nvPr/>
        </p:nvSpPr>
        <p:spPr>
          <a:xfrm>
            <a:off x="8113196" y="3322516"/>
            <a:ext cx="916643" cy="46513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8112224" y="3871213"/>
            <a:ext cx="916643" cy="46513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Line 38"/>
          <p:cNvSpPr>
            <a:spLocks noChangeShapeType="1"/>
          </p:cNvSpPr>
          <p:nvPr/>
        </p:nvSpPr>
        <p:spPr bwMode="auto">
          <a:xfrm flipH="1">
            <a:off x="6652602" y="4604481"/>
            <a:ext cx="0" cy="104509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>
            <a:off x="2927647" y="2811358"/>
            <a:ext cx="2" cy="2021384"/>
          </a:xfrm>
          <a:prstGeom prst="line">
            <a:avLst/>
          </a:prstGeom>
          <a:ln w="28575" cap="flat" cmpd="sng" algn="ctr">
            <a:solidFill>
              <a:srgbClr val="DC3059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" name="Line 38"/>
          <p:cNvSpPr>
            <a:spLocks noChangeShapeType="1"/>
          </p:cNvSpPr>
          <p:nvPr/>
        </p:nvSpPr>
        <p:spPr bwMode="auto">
          <a:xfrm flipV="1">
            <a:off x="3980520" y="2276132"/>
            <a:ext cx="498218" cy="740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8" name="Line 38"/>
          <p:cNvSpPr>
            <a:spLocks noChangeShapeType="1"/>
          </p:cNvSpPr>
          <p:nvPr/>
        </p:nvSpPr>
        <p:spPr bwMode="auto">
          <a:xfrm>
            <a:off x="4474845" y="2297221"/>
            <a:ext cx="11875" cy="1318336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4486720" y="3651348"/>
            <a:ext cx="537168" cy="9730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0" name="Line 38"/>
          <p:cNvSpPr>
            <a:spLocks noChangeShapeType="1"/>
          </p:cNvSpPr>
          <p:nvPr/>
        </p:nvSpPr>
        <p:spPr bwMode="auto">
          <a:xfrm flipV="1">
            <a:off x="3949383" y="5499650"/>
            <a:ext cx="498218" cy="740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1" name="Line 38"/>
          <p:cNvSpPr>
            <a:spLocks noChangeShapeType="1"/>
          </p:cNvSpPr>
          <p:nvPr/>
        </p:nvSpPr>
        <p:spPr bwMode="auto">
          <a:xfrm flipH="1">
            <a:off x="4444053" y="3814952"/>
            <a:ext cx="3547" cy="1691154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2" name="Line 38"/>
          <p:cNvSpPr>
            <a:spLocks noChangeShapeType="1"/>
          </p:cNvSpPr>
          <p:nvPr/>
        </p:nvSpPr>
        <p:spPr bwMode="auto">
          <a:xfrm>
            <a:off x="4439751" y="3814952"/>
            <a:ext cx="576064" cy="4015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3" name="Line 38"/>
          <p:cNvSpPr>
            <a:spLocks noChangeShapeType="1"/>
          </p:cNvSpPr>
          <p:nvPr/>
        </p:nvSpPr>
        <p:spPr bwMode="auto">
          <a:xfrm flipV="1">
            <a:off x="5388353" y="3277199"/>
            <a:ext cx="630801" cy="358093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4" name="Line 38"/>
          <p:cNvSpPr>
            <a:spLocks noChangeShapeType="1"/>
          </p:cNvSpPr>
          <p:nvPr/>
        </p:nvSpPr>
        <p:spPr bwMode="auto">
          <a:xfrm>
            <a:off x="5280559" y="3964125"/>
            <a:ext cx="722038" cy="418770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5" name="Line 38"/>
          <p:cNvSpPr>
            <a:spLocks noChangeShapeType="1"/>
          </p:cNvSpPr>
          <p:nvPr/>
        </p:nvSpPr>
        <p:spPr bwMode="auto">
          <a:xfrm>
            <a:off x="5472897" y="3635293"/>
            <a:ext cx="2637382" cy="16055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6" name="Line 38"/>
          <p:cNvSpPr>
            <a:spLocks noChangeShapeType="1"/>
          </p:cNvSpPr>
          <p:nvPr/>
        </p:nvSpPr>
        <p:spPr bwMode="auto">
          <a:xfrm>
            <a:off x="5421607" y="4000965"/>
            <a:ext cx="2678609" cy="19562"/>
          </a:xfrm>
          <a:prstGeom prst="line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7" name="Line 38"/>
          <p:cNvSpPr>
            <a:spLocks noChangeShapeType="1"/>
          </p:cNvSpPr>
          <p:nvPr/>
        </p:nvSpPr>
        <p:spPr bwMode="auto">
          <a:xfrm>
            <a:off x="4029007" y="1944583"/>
            <a:ext cx="3719283" cy="14532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8" name="Line 38"/>
          <p:cNvSpPr>
            <a:spLocks noChangeShapeType="1"/>
          </p:cNvSpPr>
          <p:nvPr/>
        </p:nvSpPr>
        <p:spPr bwMode="auto">
          <a:xfrm>
            <a:off x="4236224" y="2008675"/>
            <a:ext cx="19463" cy="3664175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9" name="Line 38"/>
          <p:cNvSpPr>
            <a:spLocks noChangeShapeType="1"/>
          </p:cNvSpPr>
          <p:nvPr/>
        </p:nvSpPr>
        <p:spPr bwMode="auto">
          <a:xfrm>
            <a:off x="4292637" y="5646210"/>
            <a:ext cx="3370997" cy="3362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0" name="Rectangle 32"/>
          <p:cNvSpPr>
            <a:spLocks noChangeArrowheads="1"/>
          </p:cNvSpPr>
          <p:nvPr/>
        </p:nvSpPr>
        <p:spPr bwMode="auto">
          <a:xfrm>
            <a:off x="6203804" y="1576050"/>
            <a:ext cx="9664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2" descr="Overview of EMD-105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44" y="125328"/>
            <a:ext cx="980614" cy="9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068" y="3519351"/>
            <a:ext cx="4762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8" grpId="0"/>
      <p:bldP spid="29" grpId="0"/>
      <p:bldP spid="31" grpId="0"/>
      <p:bldP spid="36" grpId="0" animBg="1"/>
      <p:bldP spid="41" grpId="0"/>
      <p:bldP spid="43" grpId="0"/>
      <p:bldP spid="58" grpId="0" animBg="1"/>
      <p:bldP spid="64" grpId="0" animBg="1"/>
      <p:bldP spid="65" grpId="0" animBg="1"/>
      <p:bldP spid="6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2SDR denoising helps on alignment – PrePro [6]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742984" cy="493776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70S ribosome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most correlated images are averaged using </a:t>
            </a:r>
            <a:r>
              <a:rPr lang="en-US" altLang="zh-TW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959612" y="4793953"/>
            <a:ext cx="1369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2SDR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52684" y="4060143"/>
            <a:ext cx="1189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2SDR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5959" y="3441163"/>
            <a:ext cx="1189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1038" y="3327800"/>
            <a:ext cx="3787553" cy="2333448"/>
            <a:chOff x="1775520" y="1484784"/>
            <a:chExt cx="8208912" cy="4853728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775520" y="1484784"/>
              <a:ext cx="8208912" cy="485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4505" y="1506192"/>
              <a:ext cx="2107694" cy="1319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584" y="4668705"/>
              <a:ext cx="2173863" cy="1494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6928" y="4867214"/>
              <a:ext cx="2152455" cy="1449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6131471" y="4142583"/>
              <a:ext cx="1337589" cy="32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Orientation </a:t>
              </a:r>
              <a:endPara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6162975" y="4309113"/>
              <a:ext cx="1226413" cy="32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parameters</a:t>
              </a:r>
              <a:endPara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4608590" y="4726539"/>
              <a:ext cx="2286057" cy="768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r>
                <a:rPr kumimoji="0" lang="en-US" altLang="zh-TW" sz="1200" b="0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zh-TW" altLang="zh-TW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</a:t>
              </a:r>
              <a:endParaRPr kumimoji="0" lang="en-US" altLang="zh-TW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0" lang="en-US" altLang="zh-TW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kumimoji="0" lang="zh-TW" altLang="zh-TW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Alignment</a:t>
              </a:r>
              <a:endPara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426" y="3000844"/>
              <a:ext cx="371717" cy="1603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6134067" y="2913825"/>
              <a:ext cx="1337589" cy="32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Orientation </a:t>
              </a:r>
              <a:endPara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56638" y="3126882"/>
              <a:ext cx="1226413" cy="32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parameters</a:t>
              </a:r>
              <a:endParaRPr kumimoji="0" lang="zh-TW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3221519" y="3619723"/>
              <a:ext cx="812975" cy="38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SDR</a:t>
              </a:r>
            </a:p>
          </p:txBody>
        </p:sp>
        <p:pic>
          <p:nvPicPr>
            <p:cNvPr id="38" name="Picture 3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161" y="1683293"/>
              <a:ext cx="2195271" cy="144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Line 38"/>
            <p:cNvSpPr>
              <a:spLocks noChangeShapeType="1"/>
            </p:cNvSpPr>
            <p:nvPr/>
          </p:nvSpPr>
          <p:spPr bwMode="auto">
            <a:xfrm flipV="1">
              <a:off x="6954260" y="1973645"/>
              <a:ext cx="0" cy="940180"/>
            </a:xfrm>
            <a:prstGeom prst="line">
              <a:avLst/>
            </a:prstGeom>
            <a:ln w="28575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8273864" y="3384014"/>
              <a:ext cx="667057" cy="38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CCC</a:t>
              </a:r>
              <a:endPara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8281304" y="3918514"/>
              <a:ext cx="667057" cy="38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CCC</a:t>
              </a:r>
              <a:endPara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6070699" y="2899296"/>
              <a:ext cx="1354229" cy="564738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079455" y="4121300"/>
              <a:ext cx="1356252" cy="541452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8113196" y="3322516"/>
              <a:ext cx="916643" cy="465135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8112224" y="3871213"/>
              <a:ext cx="916643" cy="465135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>
              <a:off x="6954260" y="4662752"/>
              <a:ext cx="2471" cy="1010099"/>
            </a:xfrm>
            <a:prstGeom prst="line">
              <a:avLst/>
            </a:prstGeom>
            <a:ln w="28575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>
              <a:off x="2927647" y="2811358"/>
              <a:ext cx="2" cy="2021384"/>
            </a:xfrm>
            <a:prstGeom prst="line">
              <a:avLst/>
            </a:prstGeom>
            <a:ln w="28575" cap="flat" cmpd="sng" algn="ctr">
              <a:solidFill>
                <a:srgbClr val="DC3059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3980520" y="2276132"/>
              <a:ext cx="498218" cy="740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4474845" y="2297221"/>
              <a:ext cx="7785" cy="979979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" name="Line 38"/>
            <p:cNvSpPr>
              <a:spLocks noChangeShapeType="1"/>
            </p:cNvSpPr>
            <p:nvPr/>
          </p:nvSpPr>
          <p:spPr bwMode="auto">
            <a:xfrm>
              <a:off x="4474845" y="3277200"/>
              <a:ext cx="537168" cy="9730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" name="Line 38"/>
            <p:cNvSpPr>
              <a:spLocks noChangeShapeType="1"/>
            </p:cNvSpPr>
            <p:nvPr/>
          </p:nvSpPr>
          <p:spPr bwMode="auto">
            <a:xfrm flipV="1">
              <a:off x="3949383" y="5499650"/>
              <a:ext cx="498218" cy="740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 flipH="1">
              <a:off x="4444054" y="4377180"/>
              <a:ext cx="3547" cy="1128926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4459609" y="4373165"/>
              <a:ext cx="576064" cy="4015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5481986" y="3267470"/>
              <a:ext cx="537168" cy="9730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" name="Line 38"/>
            <p:cNvSpPr>
              <a:spLocks noChangeShapeType="1"/>
            </p:cNvSpPr>
            <p:nvPr/>
          </p:nvSpPr>
          <p:spPr bwMode="auto">
            <a:xfrm>
              <a:off x="5465429" y="4373165"/>
              <a:ext cx="537168" cy="9730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6" name="Line 38"/>
            <p:cNvSpPr>
              <a:spLocks noChangeShapeType="1"/>
            </p:cNvSpPr>
            <p:nvPr/>
          </p:nvSpPr>
          <p:spPr bwMode="auto">
            <a:xfrm>
              <a:off x="5472897" y="3635293"/>
              <a:ext cx="2637382" cy="16055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" name="Line 38"/>
            <p:cNvSpPr>
              <a:spLocks noChangeShapeType="1"/>
            </p:cNvSpPr>
            <p:nvPr/>
          </p:nvSpPr>
          <p:spPr bwMode="auto">
            <a:xfrm>
              <a:off x="5465429" y="4015325"/>
              <a:ext cx="2634787" cy="5202"/>
            </a:xfrm>
            <a:prstGeom prst="line">
              <a:avLst/>
            </a:prstGeom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" name="Line 38"/>
            <p:cNvSpPr>
              <a:spLocks noChangeShapeType="1"/>
            </p:cNvSpPr>
            <p:nvPr/>
          </p:nvSpPr>
          <p:spPr bwMode="auto">
            <a:xfrm>
              <a:off x="4029007" y="1944583"/>
              <a:ext cx="3719283" cy="14532"/>
            </a:xfrm>
            <a:prstGeom prst="line">
              <a:avLst/>
            </a:prstGeom>
            <a:ln w="28575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" name="Line 38"/>
            <p:cNvSpPr>
              <a:spLocks noChangeShapeType="1"/>
            </p:cNvSpPr>
            <p:nvPr/>
          </p:nvSpPr>
          <p:spPr bwMode="auto">
            <a:xfrm>
              <a:off x="4236224" y="2008675"/>
              <a:ext cx="19463" cy="3664175"/>
            </a:xfrm>
            <a:prstGeom prst="line">
              <a:avLst/>
            </a:prstGeom>
            <a:ln w="28575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0" name="Line 38"/>
            <p:cNvSpPr>
              <a:spLocks noChangeShapeType="1"/>
            </p:cNvSpPr>
            <p:nvPr/>
          </p:nvSpPr>
          <p:spPr bwMode="auto">
            <a:xfrm>
              <a:off x="4292637" y="5646210"/>
              <a:ext cx="3370997" cy="3362"/>
            </a:xfrm>
            <a:prstGeom prst="line">
              <a:avLst/>
            </a:prstGeom>
            <a:ln w="28575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>
              <a:off x="6203804" y="1576049"/>
              <a:ext cx="1398872" cy="38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</a:t>
              </a:r>
              <a:endPara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Line 38"/>
          <p:cNvSpPr>
            <a:spLocks noChangeShapeType="1"/>
          </p:cNvSpPr>
          <p:nvPr/>
        </p:nvSpPr>
        <p:spPr bwMode="auto">
          <a:xfrm>
            <a:off x="4096918" y="3872431"/>
            <a:ext cx="897248" cy="301074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3" name="Line 38"/>
          <p:cNvSpPr>
            <a:spLocks noChangeShapeType="1"/>
          </p:cNvSpPr>
          <p:nvPr/>
        </p:nvSpPr>
        <p:spPr bwMode="auto">
          <a:xfrm>
            <a:off x="3667698" y="4333286"/>
            <a:ext cx="1374859" cy="36097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" name="Line 38"/>
          <p:cNvSpPr>
            <a:spLocks noChangeShapeType="1"/>
          </p:cNvSpPr>
          <p:nvPr/>
        </p:nvSpPr>
        <p:spPr bwMode="auto">
          <a:xfrm>
            <a:off x="4093677" y="5285709"/>
            <a:ext cx="832349" cy="42712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5" name="Line 38"/>
          <p:cNvSpPr>
            <a:spLocks noChangeShapeType="1"/>
          </p:cNvSpPr>
          <p:nvPr/>
        </p:nvSpPr>
        <p:spPr bwMode="auto">
          <a:xfrm>
            <a:off x="3679652" y="4606135"/>
            <a:ext cx="1314513" cy="526372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6" name="Picture 2" descr="Overview of EMD-105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12" y="162386"/>
            <a:ext cx="980614" cy="9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5007762" y="3207309"/>
            <a:ext cx="2978199" cy="2796476"/>
            <a:chOff x="5272851" y="2474153"/>
            <a:chExt cx="4507673" cy="4396552"/>
          </a:xfrm>
        </p:grpSpPr>
        <p:grpSp>
          <p:nvGrpSpPr>
            <p:cNvPr id="10" name="群組 9"/>
            <p:cNvGrpSpPr/>
            <p:nvPr/>
          </p:nvGrpSpPr>
          <p:grpSpPr>
            <a:xfrm>
              <a:off x="5412049" y="2474153"/>
              <a:ext cx="4284352" cy="1074697"/>
              <a:chOff x="5412048" y="2474153"/>
              <a:chExt cx="4516921" cy="1125748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2048" y="2478605"/>
                <a:ext cx="1116000" cy="111600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9746" y="2483901"/>
                <a:ext cx="1116000" cy="1116000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2761" y="2478605"/>
                <a:ext cx="1116000" cy="1116000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12969" y="2474153"/>
                <a:ext cx="1116000" cy="1116000"/>
              </a:xfrm>
              <a:prstGeom prst="rect">
                <a:avLst/>
              </a:prstGeom>
            </p:spPr>
          </p:pic>
        </p:grpSp>
        <p:grpSp>
          <p:nvGrpSpPr>
            <p:cNvPr id="72" name="群組 71"/>
            <p:cNvGrpSpPr/>
            <p:nvPr/>
          </p:nvGrpSpPr>
          <p:grpSpPr>
            <a:xfrm>
              <a:off x="5379274" y="3569636"/>
              <a:ext cx="4350882" cy="1097663"/>
              <a:chOff x="5363620" y="3523074"/>
              <a:chExt cx="4350882" cy="1097663"/>
            </a:xfrm>
          </p:grpSpPr>
          <p:pic>
            <p:nvPicPr>
              <p:cNvPr id="11" name="圖片 10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3620" y="352884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45830" y="352307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47156" y="354073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4502" y="3539544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71" name="群組 70"/>
            <p:cNvGrpSpPr/>
            <p:nvPr/>
          </p:nvGrpSpPr>
          <p:grpSpPr>
            <a:xfrm>
              <a:off x="5369126" y="4670194"/>
              <a:ext cx="4362928" cy="1095135"/>
              <a:chOff x="5377874" y="4618024"/>
              <a:chExt cx="4362928" cy="1095135"/>
            </a:xfrm>
          </p:grpSpPr>
          <p:pic>
            <p:nvPicPr>
              <p:cNvPr id="22" name="圖片 21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7874" y="461802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0588" y="462968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8417" y="4633159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60802" y="4629682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70" name="群組 69"/>
            <p:cNvGrpSpPr/>
            <p:nvPr/>
          </p:nvGrpSpPr>
          <p:grpSpPr>
            <a:xfrm>
              <a:off x="5359980" y="5783729"/>
              <a:ext cx="4379377" cy="1086976"/>
              <a:chOff x="5360109" y="5709682"/>
              <a:chExt cx="4379377" cy="1086976"/>
            </a:xfrm>
          </p:grpSpPr>
          <p:pic>
            <p:nvPicPr>
              <p:cNvPr id="28" name="圖片 27"/>
              <p:cNvPicPr>
                <a:picLocks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0109" y="571297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7" name="圖片 66"/>
              <p:cNvPicPr>
                <a:picLocks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47406" y="571297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8" name="圖片 67"/>
              <p:cNvPicPr>
                <a:picLocks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42513" y="570968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9" name="圖片 68"/>
              <p:cNvPicPr>
                <a:picLocks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59486" y="5716658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14" name="矩形 13"/>
            <p:cNvSpPr/>
            <p:nvPr/>
          </p:nvSpPr>
          <p:spPr>
            <a:xfrm rot="16200000">
              <a:off x="6950624" y="2983401"/>
              <a:ext cx="1152128" cy="45076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文字方塊 72"/>
          <p:cNvSpPr txBox="1"/>
          <p:nvPr/>
        </p:nvSpPr>
        <p:spPr>
          <a:xfrm>
            <a:off x="7933225" y="5474876"/>
            <a:ext cx="1546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162765" y="6260557"/>
            <a:ext cx="10369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(“Pre-Pro is a Fast Pre-Processor for Single-Particle Cryo-EM by Enhancing 2D Classification”, Communications Biology, 2020)</a:t>
            </a:r>
          </a:p>
        </p:txBody>
      </p:sp>
    </p:spTree>
    <p:extLst>
      <p:ext uri="{BB962C8B-B14F-4D97-AF65-F5344CB8AC3E}">
        <p14:creationId xmlns:p14="http://schemas.microsoft.com/office/powerpoint/2010/main" val="10957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62" grpId="0" animBg="1"/>
      <p:bldP spid="63" grpId="0" animBg="1"/>
      <p:bldP spid="64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PrePro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21" y="1048506"/>
            <a:ext cx="3457376" cy="28801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766" y="1004889"/>
            <a:ext cx="3548342" cy="30001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15" y="965182"/>
            <a:ext cx="3702839" cy="30795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572" y="4044771"/>
            <a:ext cx="3442811" cy="28956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04900"/>
            <a:ext cx="3385409" cy="285293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6369149" y="647700"/>
            <a:ext cx="374923" cy="2230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63079" y="118350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Seldom used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1487488" y="5392172"/>
            <a:ext cx="1476190" cy="411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35026" y="4984740"/>
            <a:ext cx="129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Expected radius in pixel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8255715" y="5487270"/>
            <a:ext cx="2470750" cy="316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476098" y="5148424"/>
            <a:ext cx="3250367" cy="152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861507" y="4984740"/>
            <a:ext cx="1292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Specify MPI and GPU</a:t>
            </a:r>
          </a:p>
          <a:p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113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683569"/>
            <a:ext cx="9969772" cy="218022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791744" y="4149080"/>
            <a:ext cx="2448272" cy="100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28358" y="5040881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+mn-lt"/>
                <a:ea typeface="+mn-ea"/>
              </a:rPr>
              <a:t>For DRMRA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3784362" y="3284984"/>
            <a:ext cx="1879590" cy="1010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663952" y="3100318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Already aligned!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72" y="238745"/>
            <a:ext cx="3567916" cy="31516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9" y="259228"/>
            <a:ext cx="3559237" cy="31156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517" y="1444906"/>
            <a:ext cx="1228725" cy="11334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3301" y="1382888"/>
            <a:ext cx="1209675" cy="117157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506812" y="991324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Average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518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rAMI –Rapid Alignment with Moment of Inertia for Cryo-EM Image Processing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81987" y="2132856"/>
            <a:ext cx="6810157" cy="3528392"/>
            <a:chOff x="0" y="-347182"/>
            <a:chExt cx="8233011" cy="394770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60"/>
              <a:ext cx="8233011" cy="3288184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476611" y="-123578"/>
              <a:ext cx="1360739" cy="6956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Denoise by 2SDR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118056" y="-347182"/>
                  <a:ext cx="1585705" cy="91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 fontAlgn="base">
                    <a:spcAft>
                      <a:spcPts val="0"/>
                    </a:spcAft>
                  </a:pPr>
                  <a:r>
                    <a:rPr lang="en-US" sz="8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Compute </a:t>
                  </a:r>
                  <a14:m>
                    <m:oMath xmlns:m="http://schemas.openxmlformats.org/officeDocument/2006/math">
                      <m:r>
                        <a:rPr lang="en-US" sz="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𝐼</m:t>
                      </m:r>
                    </m:oMath>
                  </a14:m>
                  <a:r>
                    <a:rPr lang="en-US" sz="8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 and solve eigenvectors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056" y="-347182"/>
                  <a:ext cx="1585705" cy="919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638280" y="74432"/>
                  <a:ext cx="1980771" cy="727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 fontAlgn="base">
                    <a:spcAft>
                      <a:spcPts val="0"/>
                    </a:spcAft>
                  </a:pPr>
                  <a:r>
                    <a:rPr lang="en-US" sz="8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Align major axis with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x</m:t>
                      </m:r>
                    </m:oMath>
                  </a14:m>
                  <a:r>
                    <a:rPr lang="en-US" sz="8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-axis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280" y="74432"/>
                  <a:ext cx="1980771" cy="7275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字方塊 12"/>
            <p:cNvSpPr txBox="1"/>
            <p:nvPr/>
          </p:nvSpPr>
          <p:spPr>
            <a:xfrm>
              <a:off x="4689100" y="2793689"/>
              <a:ext cx="3015498" cy="80683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Fine-tune by checking the flip and rotation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8134861" y="2332709"/>
            <a:ext cx="3289731" cy="2929251"/>
            <a:chOff x="-233259" y="0"/>
            <a:chExt cx="2998684" cy="2470150"/>
          </a:xfrm>
        </p:grpSpPr>
        <p:sp>
          <p:nvSpPr>
            <p:cNvPr id="12" name="文字方塊 19"/>
            <p:cNvSpPr txBox="1"/>
            <p:nvPr/>
          </p:nvSpPr>
          <p:spPr>
            <a:xfrm>
              <a:off x="-233259" y="487785"/>
              <a:ext cx="1135750" cy="309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Denoised image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3" name="文字方塊 20"/>
            <p:cNvSpPr txBox="1"/>
            <p:nvPr/>
          </p:nvSpPr>
          <p:spPr>
            <a:xfrm>
              <a:off x="11896" y="903028"/>
              <a:ext cx="556196" cy="2865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MoI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4" name="文字方塊 21"/>
            <p:cNvSpPr txBox="1"/>
            <p:nvPr/>
          </p:nvSpPr>
          <p:spPr>
            <a:xfrm>
              <a:off x="-69858" y="1353357"/>
              <a:ext cx="720548" cy="3208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MoI_rf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5" name="文字方塊 22"/>
            <p:cNvSpPr txBox="1"/>
            <p:nvPr/>
          </p:nvSpPr>
          <p:spPr>
            <a:xfrm>
              <a:off x="-15568" y="1720424"/>
              <a:ext cx="918040" cy="2954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rAMI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6" name="文字方塊 35"/>
            <p:cNvSpPr txBox="1"/>
            <p:nvPr/>
          </p:nvSpPr>
          <p:spPr>
            <a:xfrm>
              <a:off x="11859" y="2165541"/>
              <a:ext cx="587243" cy="28100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RFA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文字方塊 19"/>
            <p:cNvSpPr txBox="1"/>
            <p:nvPr/>
          </p:nvSpPr>
          <p:spPr>
            <a:xfrm>
              <a:off x="-167892" y="82078"/>
              <a:ext cx="1050451" cy="2829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Noisy image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800100" y="0"/>
              <a:ext cx="1965325" cy="2470150"/>
              <a:chOff x="0" y="0"/>
              <a:chExt cx="1965325" cy="2470150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0" y="812800"/>
                <a:ext cx="1929765" cy="412750"/>
              </a:xfrm>
              <a:prstGeom prst="rect">
                <a:avLst/>
              </a:prstGeom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00" y="1250950"/>
                <a:ext cx="1925955" cy="391795"/>
              </a:xfrm>
              <a:prstGeom prst="rect">
                <a:avLst/>
              </a:prstGeom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1651000"/>
                <a:ext cx="1950085" cy="42164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50" y="2082800"/>
                <a:ext cx="1933575" cy="387350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00" y="0"/>
                <a:ext cx="1908175" cy="39624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" y="400050"/>
                <a:ext cx="1932305" cy="396875"/>
              </a:xfrm>
              <a:prstGeom prst="rect">
                <a:avLst/>
              </a:prstGeom>
            </p:spPr>
          </p:pic>
        </p:grpSp>
      </p:grpSp>
      <p:sp>
        <p:nvSpPr>
          <p:cNvPr id="25" name="矩形 24"/>
          <p:cNvSpPr/>
          <p:nvPr/>
        </p:nvSpPr>
        <p:spPr>
          <a:xfrm>
            <a:off x="2101801" y="5976232"/>
            <a:ext cx="8894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>
                <a:latin typeface="+mn-lt"/>
              </a:rPr>
              <a:t>(Szu-Chi Chung, Shao-Hsuan Wang, Cheng-Yu Hung, Wei-Hau Chang, I-Ping Tu, “rAMI –Rapid Alignment with Moment of Inertia for Cryo-EM Image Processing”, Accepted by Microscopy and Microanalysis 2021 Meeting , (2021).)</a:t>
            </a:r>
            <a:endParaRPr lang="zh-TW" alt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978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rAMI –Rapid Alignment with Moment of Inertia for Cryo-EM Image Processing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3" y="1398829"/>
            <a:ext cx="8910017" cy="26377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967297"/>
            <a:ext cx="7591425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5" y="3330496"/>
            <a:ext cx="2400300" cy="6953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0877D54-1615-4059-BEE0-3BA5AA33B562}"/>
              </a:ext>
            </a:extLst>
          </p:cNvPr>
          <p:cNvSpPr txBox="1"/>
          <p:nvPr/>
        </p:nvSpPr>
        <p:spPr>
          <a:xfrm>
            <a:off x="770421" y="2521371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  <a:latin typeface="+mn-lt"/>
                <a:ea typeface="+mn-ea"/>
              </a:rPr>
              <a:t>Betagal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2A84C0-0D86-4B6D-A2C3-AACE26024A9D}"/>
              </a:ext>
            </a:extLst>
          </p:cNvPr>
          <p:cNvSpPr txBox="1"/>
          <p:nvPr/>
        </p:nvSpPr>
        <p:spPr>
          <a:xfrm>
            <a:off x="755035" y="4789772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+mn-lt"/>
                <a:ea typeface="+mn-ea"/>
              </a:rPr>
              <a:t>70S ribosome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0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RAMI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73491"/>
            <a:ext cx="3525198" cy="28676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32" y="2044145"/>
            <a:ext cx="3765221" cy="30230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286" y="2007869"/>
            <a:ext cx="3889114" cy="309564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8472264" y="4293096"/>
            <a:ext cx="648072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25941" y="5522851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Feed into RFA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5312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109085"/>
            <a:ext cx="10953750" cy="2047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04664"/>
            <a:ext cx="3816157" cy="33621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505814"/>
            <a:ext cx="12477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-SUP (Self-Updating </a:t>
                </a:r>
                <a:r>
                  <a:rPr lang="en-US" altLang="zh-TW"/>
                  <a:t>Process)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9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Different influence region (attraction force)</a:t>
            </a:r>
          </a:p>
          <a:p>
            <a:pPr lvl="1"/>
            <a:r>
              <a:rPr lang="en-US" altLang="zh-TW" dirty="0"/>
              <a:t>Do not need to specify the number of cluster or the random initialization </a:t>
            </a:r>
            <a:r>
              <a:rPr lang="en-US" altLang="zh-TW"/>
              <a:t>of centers</a:t>
            </a:r>
            <a:endParaRPr lang="en-US" altLang="zh-TW" dirty="0"/>
          </a:p>
          <a:p>
            <a:pPr lvl="1"/>
            <a:r>
              <a:rPr lang="en-US" altLang="zh-TW" dirty="0"/>
              <a:t>Robust to outlier (contaminates)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132856"/>
            <a:ext cx="4320480" cy="38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95600" y="6119336"/>
                <a:ext cx="871296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400">
                    <a:solidFill>
                      <a:srgbClr val="222222"/>
                    </a:solidFill>
                    <a:latin typeface="+mn-lt"/>
                  </a:rPr>
                  <a:t>(Chen, Ting-Li and Hsieh, Dai-Ni and Hung, Hung and Tu, I-Ping and Wu, Pei-Shien and Wu, Yi-Ming and Chang, Wei-Hau and Huang, Su-Yun. </a:t>
                </a:r>
                <a14:m>
                  <m:oMath xmlns:m="http://schemas.openxmlformats.org/officeDocument/2006/math">
                    <m:r>
                      <a:rPr lang="en-US" altLang="zh-TW" sz="1400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zh-TW" altLang="en-US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1400">
                    <a:solidFill>
                      <a:srgbClr val="222222"/>
                    </a:solidFill>
                    <a:latin typeface="+mn-lt"/>
                  </a:rPr>
                  <a:t>-SUP: A clustering algorithm for cryo-electron microscopy images of asymmetric particles.” </a:t>
                </a:r>
                <a:r>
                  <a:rPr lang="en-US" altLang="zh-TW" sz="1400" i="1">
                    <a:solidFill>
                      <a:srgbClr val="222222"/>
                    </a:solidFill>
                    <a:latin typeface="+mn-lt"/>
                  </a:rPr>
                  <a:t>The Annals of Applied Statistics</a:t>
                </a:r>
                <a:r>
                  <a:rPr lang="en-US" altLang="zh-TW" sz="1400">
                    <a:solidFill>
                      <a:srgbClr val="222222"/>
                    </a:solidFill>
                    <a:latin typeface="+mn-lt"/>
                  </a:rPr>
                  <a:t>, </a:t>
                </a:r>
                <a:r>
                  <a:rPr lang="en-US" altLang="zh-TW" sz="1400" i="1">
                    <a:solidFill>
                      <a:srgbClr val="222222"/>
                    </a:solidFill>
                    <a:latin typeface="+mn-lt"/>
                  </a:rPr>
                  <a:t>8</a:t>
                </a:r>
                <a:r>
                  <a:rPr lang="en-US" altLang="zh-TW" sz="1400">
                    <a:solidFill>
                      <a:srgbClr val="222222"/>
                    </a:solidFill>
                    <a:latin typeface="+mn-lt"/>
                  </a:rPr>
                  <a:t>(1), 259-285. (2014))</a:t>
                </a:r>
                <a:endParaRPr lang="zh-TW" altLang="en-US" sz="1400">
                  <a:latin typeface="+mn-lt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6119336"/>
                <a:ext cx="8712968" cy="738664"/>
              </a:xfrm>
              <a:prstGeom prst="rect">
                <a:avLst/>
              </a:prstGeom>
              <a:blipFill>
                <a:blip r:embed="rId5"/>
                <a:stretch>
                  <a:fillRect l="-210" t="-1653" b="-7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05" y="3082026"/>
            <a:ext cx="3429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our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94251"/>
            <a:ext cx="10942043" cy="405079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Create account if you do not have one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Server IP</a:t>
            </a:r>
            <a:r>
              <a:rPr lang="en-US" altLang="zh-TW" sz="2400"/>
              <a:t>:  140.109.74.85 (80 </a:t>
            </a:r>
            <a:r>
              <a:rPr lang="en-US" altLang="zh-TW" sz="2400" dirty="0"/>
              <a:t>cores</a:t>
            </a:r>
            <a:r>
              <a:rPr lang="en-US" altLang="zh-TW" sz="2400"/>
              <a:t>, 2GPU), 140.109.74.82 (88 </a:t>
            </a:r>
            <a:r>
              <a:rPr lang="en-US" altLang="zh-TW" sz="2400" dirty="0"/>
              <a:t>Cores</a:t>
            </a:r>
            <a:r>
              <a:rPr lang="en-US" altLang="zh-TW" sz="2400"/>
              <a:t>, 8 </a:t>
            </a:r>
            <a:r>
              <a:rPr lang="en-US" altLang="zh-TW" sz="2400" dirty="0"/>
              <a:t>GPU)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Related programs 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2"/>
            <a:r>
              <a:rPr lang="en-US" altLang="zh-TW" sz="2400" dirty="0"/>
              <a:t>FileZilla: 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3"/>
              </a:rPr>
              <a:t>https://filezilla-project.org/</a:t>
            </a:r>
            <a:r>
              <a:rPr lang="en-US" altLang="zh-TW" sz="2400" dirty="0"/>
              <a:t>          </a:t>
            </a:r>
            <a:r>
              <a:rPr lang="en-US" altLang="zh-TW" sz="2400" dirty="0">
                <a:sym typeface="Wingdings" panose="05000000000000000000" pitchFamily="2" charset="2"/>
              </a:rPr>
              <a:t> Download/upload files</a:t>
            </a:r>
          </a:p>
          <a:p>
            <a:pPr lvl="2"/>
            <a:r>
              <a:rPr lang="en-US" altLang="zh-TW" sz="2400" dirty="0">
                <a:sym typeface="Wingdings" panose="05000000000000000000" pitchFamily="2" charset="2"/>
              </a:rPr>
              <a:t>Remote desktop</a:t>
            </a:r>
            <a:endParaRPr lang="en-US" altLang="zh-TW" sz="2400" dirty="0"/>
          </a:p>
          <a:p>
            <a:pPr lvl="2"/>
            <a:r>
              <a:rPr lang="en-US" altLang="zh-TW" sz="2400" dirty="0" err="1"/>
              <a:t>MobaXterm</a:t>
            </a:r>
            <a:r>
              <a:rPr lang="en-US" altLang="zh-TW" sz="2400" dirty="0"/>
              <a:t>: </a:t>
            </a:r>
            <a:r>
              <a:rPr lang="en-US" altLang="zh-TW" sz="2400" dirty="0">
                <a:hlinkClick r:id="rId4"/>
              </a:rPr>
              <a:t>https://mobaxterm.mobatek.net/download.html</a:t>
            </a:r>
            <a:r>
              <a:rPr lang="zh-TW" altLang="en-US" sz="2400" dirty="0"/>
              <a:t>    </a:t>
            </a:r>
            <a:r>
              <a:rPr lang="en-US" altLang="zh-TW" sz="2400" dirty="0"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Command line, built-in X server</a:t>
            </a:r>
          </a:p>
          <a:p>
            <a:pPr lvl="2"/>
            <a:r>
              <a:rPr lang="en-US" altLang="zh-TW" sz="2400" dirty="0" err="1">
                <a:sym typeface="Wingdings" panose="05000000000000000000" pitchFamily="2" charset="2"/>
              </a:rPr>
              <a:t>Vnc</a:t>
            </a:r>
            <a:r>
              <a:rPr lang="en-US" altLang="zh-TW" sz="2400" dirty="0">
                <a:sym typeface="Wingdings" panose="05000000000000000000" pitchFamily="2" charset="2"/>
              </a:rPr>
              <a:t>-viewer : </a:t>
            </a:r>
            <a:r>
              <a:rPr lang="en-US" altLang="zh-TW" sz="2400" dirty="0">
                <a:sym typeface="Wingdings" panose="05000000000000000000" pitchFamily="2" charset="2"/>
                <a:hlinkClick r:id="rId5"/>
              </a:rPr>
              <a:t>https://www.realvnc.com/en/connect/download/viewer/</a:t>
            </a:r>
            <a:r>
              <a:rPr lang="en-US" altLang="zh-TW" sz="2400" dirty="0">
                <a:sym typeface="Wingdings" panose="05000000000000000000" pitchFamily="2" charset="2"/>
              </a:rPr>
              <a:t>   Connect to specific session</a:t>
            </a:r>
          </a:p>
          <a:p>
            <a:pPr lvl="2"/>
            <a:r>
              <a:rPr lang="en-US" altLang="zh-TW" sz="2400" dirty="0">
                <a:sym typeface="Wingdings" panose="05000000000000000000" pitchFamily="2" charset="2"/>
              </a:rPr>
              <a:t>Putty +</a:t>
            </a:r>
            <a:r>
              <a:rPr lang="en-US" altLang="zh-TW" sz="2400" dirty="0" err="1">
                <a:sym typeface="Wingdings" panose="05000000000000000000" pitchFamily="2" charset="2"/>
              </a:rPr>
              <a:t>Xming</a:t>
            </a:r>
            <a:r>
              <a:rPr lang="en-US" altLang="zh-TW" sz="2400" dirty="0">
                <a:sym typeface="Wingdings" panose="05000000000000000000" pitchFamily="2" charset="2"/>
              </a:rPr>
              <a:t> : </a:t>
            </a:r>
            <a:r>
              <a:rPr lang="en-US" altLang="zh-TW" sz="2400" dirty="0">
                <a:sym typeface="Wingdings" panose="05000000000000000000" pitchFamily="2" charset="2"/>
                <a:hlinkClick r:id="rId6"/>
              </a:rPr>
              <a:t>https://www.putty.org/</a:t>
            </a:r>
            <a:r>
              <a:rPr lang="en-US" altLang="zh-TW" sz="2400" dirty="0">
                <a:sym typeface="Wingdings" panose="05000000000000000000" pitchFamily="2" charset="2"/>
              </a:rPr>
              <a:t> , </a:t>
            </a:r>
            <a:r>
              <a:rPr lang="en-US" altLang="zh-TW" sz="2400" dirty="0">
                <a:hlinkClick r:id="rId7"/>
              </a:rPr>
              <a:t>https://sourceforge.net/projects/xming/</a:t>
            </a:r>
            <a:endParaRPr lang="en-US" altLang="zh-TW" sz="2400" dirty="0"/>
          </a:p>
          <a:p>
            <a:pPr lvl="2"/>
            <a:r>
              <a:rPr lang="en-US" altLang="zh-TW" sz="2400" dirty="0"/>
              <a:t>Chimera: </a:t>
            </a:r>
            <a:r>
              <a:rPr lang="en-US" altLang="zh-TW" sz="2400" dirty="0">
                <a:hlinkClick r:id="rId8"/>
              </a:rPr>
              <a:t>https://www.cgl.ucsf.edu/chimera/download.html</a:t>
            </a:r>
            <a:r>
              <a:rPr lang="en-US" altLang="zh-TW" sz="2400" dirty="0"/>
              <a:t>    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48640" lvl="2" indent="0">
              <a:buNone/>
            </a:pPr>
            <a:r>
              <a:rPr lang="zh-TW" altLang="en-US" sz="2400" dirty="0"/>
              <a:t>    </a:t>
            </a:r>
            <a:endParaRPr lang="en-US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55440" y="2564904"/>
            <a:ext cx="10526960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643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R-SUP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2364603"/>
            <a:ext cx="3863004" cy="37286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073" y="2287931"/>
            <a:ext cx="3922454" cy="38053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51" y="2287931"/>
            <a:ext cx="3919186" cy="378941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1127448" y="4499805"/>
            <a:ext cx="902021" cy="729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0288" y="5229200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From dimensional reduction method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294026" y="4581128"/>
            <a:ext cx="23402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303912" y="5289938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Can use r-estimator 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7376079" y="5376651"/>
            <a:ext cx="2060489" cy="101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471115" y="6306336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The size of outlier class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9615019" y="5659270"/>
            <a:ext cx="87034" cy="434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590754" y="6014035"/>
            <a:ext cx="3466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Larger value means we collect larger neighborhood into the same cluster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886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5" y="293078"/>
            <a:ext cx="4519439" cy="359006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855640" y="1686984"/>
            <a:ext cx="3816424" cy="3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184900" y="1338667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Other value of tau, dyna,ically computed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2639616" y="837062"/>
            <a:ext cx="4032448" cy="490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968876" y="363344"/>
                <a:ext cx="34664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>
                    <a:solidFill>
                      <a:schemeClr val="accent2"/>
                    </a:solidFill>
                    <a:latin typeface="+mn-lt"/>
                    <a:ea typeface="+mn-ea"/>
                  </a:rPr>
                  <a:t>Select according to maximum of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</a:rPr>
                      <m:t>#</m:t>
                    </m:r>
                    <m:r>
                      <a:rPr lang="en-US" altLang="zh-TW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</a:rPr>
                      <m:t>𝑐𝑙𝑢𝑠𝑡𝑒𝑟</m:t>
                    </m:r>
                    <m:r>
                      <a:rPr lang="en-US" altLang="zh-TW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#</m:t>
                    </m:r>
                    <m:r>
                      <a:rPr lang="en-US" altLang="zh-TW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𝑝𝑎𝑟𝑡𝑖𝑐𝑙𝑒𝑠</m:t>
                    </m:r>
                  </m:oMath>
                </a14:m>
                <a:endParaRPr lang="zh-TW" altLang="en-US" dirty="0">
                  <a:solidFill>
                    <a:schemeClr val="accent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876" y="363344"/>
                <a:ext cx="3466407" cy="646331"/>
              </a:xfrm>
              <a:prstGeom prst="rect">
                <a:avLst/>
              </a:prstGeom>
              <a:blipFill>
                <a:blip r:embed="rId3"/>
                <a:stretch>
                  <a:fillRect l="-1406" t="-5660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717565"/>
            <a:ext cx="7631452" cy="198027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824" y="1870081"/>
            <a:ext cx="4178425" cy="2572792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 flipH="1">
            <a:off x="5015880" y="3455000"/>
            <a:ext cx="1368152" cy="616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412871" y="4071234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Outlier will be put into max class number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8046764" y="4259322"/>
            <a:ext cx="209476" cy="1017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45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- Clustering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39780"/>
            <a:ext cx="4305868" cy="34500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6390"/>
            <a:ext cx="4320480" cy="34590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8472264" y="1484784"/>
            <a:ext cx="1296144" cy="2736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035204" y="825693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Different algorithm will have different parameters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5069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DRMRA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945164"/>
            <a:ext cx="6977252" cy="54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35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23392" y="1124744"/>
                <a:ext cx="10972800" cy="4937760"/>
              </a:xfrm>
            </p:spPr>
            <p:txBody>
              <a:bodyPr/>
              <a:lstStyle/>
              <a:p>
                <a:r>
                  <a:rPr lang="en-US" altLang="zh-TW" sz="1800" dirty="0"/>
                  <a:t>Data matrix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samples with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features, tuning parameter (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1800" dirty="0"/>
                  <a:t>)</a:t>
                </a:r>
              </a:p>
              <a:p>
                <a:pPr marL="274638" lvl="1" indent="0">
                  <a:buNone/>
                </a:pPr>
                <a:r>
                  <a:rPr lang="en-US" altLang="zh-TW" sz="1800" dirty="0" err="1">
                    <a:solidFill>
                      <a:schemeClr val="tx1"/>
                    </a:solidFill>
                  </a:rPr>
                  <a:t>Iter</a:t>
                </a:r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marL="274638" lvl="1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marL="274638" lvl="1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</a:rPr>
                  <a:t>Repeat</a:t>
                </a:r>
              </a:p>
              <a:p>
                <a:pPr marL="274638" lvl="1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</a:rPr>
                  <a:t>    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tree = </a:t>
                </a:r>
                <a:r>
                  <a:rPr lang="en-US" altLang="zh-TW" sz="1800" dirty="0" err="1">
                    <a:solidFill>
                      <a:srgbClr val="FF0000"/>
                    </a:solidFill>
                  </a:rPr>
                  <a:t>construct_Tree_or_hash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({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</a:rPr>
                  <a:t>})</a:t>
                </a:r>
              </a:p>
              <a:p>
                <a:pPr marL="593725" lvl="2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=1: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marL="593725" lvl="2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</a:rPr>
                  <a:t>    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NN = </a:t>
                </a:r>
                <a:r>
                  <a:rPr lang="en-US" altLang="zh-TW" sz="1800" dirty="0" err="1">
                    <a:solidFill>
                      <a:srgbClr val="FF0000"/>
                    </a:solidFill>
                  </a:rPr>
                  <a:t>tree.nearestNeighbor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868363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𝑁𝑁</m:t>
                      </m:r>
                    </m:oMath>
                  </m:oMathPara>
                </a14:m>
                <a:endParaRPr lang="en-US" altLang="zh-TW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868363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𝑁𝑁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93725" lvl="2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End</a:t>
                </a:r>
              </a:p>
              <a:p>
                <a:pPr marL="593725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TW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1800" b="0" dirty="0">
                  <a:solidFill>
                    <a:schemeClr val="tx1"/>
                  </a:solidFill>
                </a:endParaRPr>
              </a:p>
              <a:p>
                <a:pPr marL="593725" lvl="2" indent="0">
                  <a:buNone/>
                </a:pPr>
                <a:r>
                  <a:rPr lang="en-US" altLang="zh-TW" sz="18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Iter</a:t>
                </a:r>
                <a:r>
                  <a:rPr lang="en-US" altLang="zh-TW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= Iter+1</a:t>
                </a:r>
              </a:p>
              <a:p>
                <a:pPr marL="274638" lvl="1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Until convergence</a:t>
                </a:r>
              </a:p>
              <a:p>
                <a:pPr marL="274638" lvl="1" indent="0">
                  <a:buNone/>
                </a:pPr>
                <a:r>
                  <a:rPr lang="en-US" altLang="zh-TW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Output cluster centers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cluster membership</a:t>
                </a:r>
              </a:p>
              <a:p>
                <a:pPr marL="0" indent="0">
                  <a:buNone/>
                </a:pPr>
                <a:endParaRPr lang="en-US" altLang="zh-TW" sz="1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3"/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23392" y="1124744"/>
                <a:ext cx="10972800" cy="4937760"/>
              </a:xfrm>
              <a:blipFill>
                <a:blip r:embed="rId3"/>
                <a:stretch>
                  <a:fillRect l="-56" t="-741" b="-10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96000" y="1628800"/>
                <a:ext cx="612068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Space-partition tree is </a:t>
                </a:r>
                <a:r>
                  <a:rPr lang="en-US" altLang="zh-TW">
                    <a:latin typeface="+mn-lt"/>
                    <a:cs typeface="Times New Roman" panose="02020603050405020304" pitchFamily="18" charset="0"/>
                  </a:rPr>
                  <a:t>used </a:t>
                </a:r>
                <a:endParaRPr lang="en-US" altLang="zh-TW" dirty="0">
                  <a:latin typeface="+mn-lt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Reduce pairwise-distance calculation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+mn-lt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dirty="0">
                    <a:latin typeface="+mn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Dynamic SUP is employed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 in each iteration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Focus on local structure at the beginning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Finding working parameter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dirty="0">
                  <a:latin typeface="+mn-lt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A coarse-grained binary search to find the range of nontrivial solution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+mn-lt"/>
                    <a:cs typeface="Times New Roman" panose="02020603050405020304" pitchFamily="18" charset="0"/>
                  </a:rPr>
                  <a:t>Grid search on the range</a:t>
                </a:r>
                <a:endParaRPr lang="zh-TW" altLang="en-US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28800"/>
                <a:ext cx="6120680" cy="2862322"/>
              </a:xfrm>
              <a:prstGeom prst="rect">
                <a:avLst/>
              </a:prstGeom>
              <a:blipFill>
                <a:blip r:embed="rId4"/>
                <a:stretch>
                  <a:fillRect l="-598" t="-1064" b="-23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52400"/>
                <a:ext cx="10972800" cy="990600"/>
              </a:xfrm>
            </p:spPr>
            <p:txBody>
              <a:bodyPr/>
              <a:lstStyle/>
              <a:p>
                <a:r>
                  <a:rPr lang="en-US" altLang="zh-TW"/>
                  <a:t>DRMRA (a-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/>
                  <a:t>-SUP 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52400"/>
                <a:ext cx="10972800" cy="990600"/>
              </a:xfrm>
              <a:blipFill>
                <a:blip r:embed="rId5"/>
                <a:stretch>
                  <a:fillRect l="-1389" b="-19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81C7EFF7-9081-46B0-BD1F-7CF9CC810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536" y="4460392"/>
            <a:ext cx="2400436" cy="23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44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7" y="152400"/>
            <a:ext cx="3634131" cy="30838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88438"/>
            <a:ext cx="3825428" cy="32117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53" y="2452614"/>
            <a:ext cx="4673109" cy="44879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775" y="3040991"/>
            <a:ext cx="3225147" cy="3817009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3071664" y="3789040"/>
            <a:ext cx="1368152" cy="907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57385" y="3259465"/>
            <a:ext cx="227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Only use a few classes for alignment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3287688" y="5229200"/>
            <a:ext cx="66721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495704" y="4449641"/>
            <a:ext cx="227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Correct CTF, put full size image here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3458633" y="6057797"/>
            <a:ext cx="66721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125843" y="5668376"/>
            <a:ext cx="22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From PrePro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8400256" y="4772806"/>
            <a:ext cx="1584176" cy="4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9990246" y="4242823"/>
            <a:ext cx="227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Partition the dataset, usually 5000~20000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8505874" y="5517232"/>
            <a:ext cx="1550566" cy="130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0038848" y="5185432"/>
            <a:ext cx="227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Use t-SNE to generate initial class averages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8505874" y="6444992"/>
            <a:ext cx="1478558" cy="110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980835" y="6147834"/>
            <a:ext cx="2278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Adjust C in the final </a:t>
            </a:r>
          </a:p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round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9611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520301"/>
            <a:ext cx="5521220" cy="2361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95" y="261001"/>
            <a:ext cx="5032538" cy="29009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3429595"/>
            <a:ext cx="4448547" cy="332247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7464152" y="5373216"/>
            <a:ext cx="1656184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748223" y="5517232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Cleanup for downstream analysis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7479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GPU ISAC/CryoRALib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362983"/>
            <a:ext cx="5112894" cy="499337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8256240" y="3231686"/>
            <a:ext cx="1584176" cy="4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138033" y="2786154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EQ-Kmeans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739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t-SNE (Manifold Learning)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5918448" cy="4937760"/>
              </a:xfrm>
            </p:spPr>
            <p:txBody>
              <a:bodyPr/>
              <a:lstStyle/>
              <a:p>
                <a:r>
                  <a:rPr lang="en-US" altLang="zh-TW" sz="2300" dirty="0">
                    <a:solidFill>
                      <a:schemeClr val="tx1"/>
                    </a:solidFill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3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altLang="zh-TW" sz="2300" dirty="0">
                    <a:solidFill>
                      <a:schemeClr val="tx1"/>
                    </a:solidFill>
                  </a:rPr>
                  <a:t> dimension</a:t>
                </a:r>
              </a:p>
              <a:p>
                <a:r>
                  <a:rPr lang="en-US" altLang="zh-TW" sz="2300" dirty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2300" dirty="0">
                    <a:solidFill>
                      <a:schemeClr val="tx1"/>
                    </a:solidFill>
                  </a:rPr>
                  <a:t> in 2 or 3 dimension</a:t>
                </a:r>
              </a:p>
              <a:p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5918448" cy="4937760"/>
              </a:xfrm>
              <a:blipFill>
                <a:blip r:embed="rId6"/>
                <a:stretch>
                  <a:fillRect l="-618" t="-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792" y="2543333"/>
            <a:ext cx="5216624" cy="3865891"/>
          </a:xfrm>
          <a:prstGeom prst="rect">
            <a:avLst/>
          </a:prstGeom>
        </p:spPr>
      </p:pic>
      <p:pic>
        <p:nvPicPr>
          <p:cNvPr id="1026" name="Picture 2" descr="MNIST sampl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04664"/>
            <a:ext cx="3511248" cy="213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7155A3-AD71-421A-BD3A-6E139D3B0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1192" y="4552968"/>
            <a:ext cx="3006616" cy="198594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D937C2E-676B-48D5-A481-48BD70C828B2}"/>
              </a:ext>
            </a:extLst>
          </p:cNvPr>
          <p:cNvGrpSpPr/>
          <p:nvPr/>
        </p:nvGrpSpPr>
        <p:grpSpPr>
          <a:xfrm>
            <a:off x="2437905" y="2162724"/>
            <a:ext cx="785812" cy="761218"/>
            <a:chOff x="2110754" y="2435582"/>
            <a:chExt cx="785812" cy="76121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9616E52-009A-4078-AEA6-4D7770B0C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691" y="2435582"/>
              <a:ext cx="523875" cy="58102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E96E9AF-EE97-4F2C-A2BE-9C191D8D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4759" y="2532845"/>
              <a:ext cx="523875" cy="58102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D4D559F-891D-4973-9071-15CD3961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0754" y="2615775"/>
              <a:ext cx="523875" cy="581025"/>
            </a:xfrm>
            <a:prstGeom prst="rect">
              <a:avLst/>
            </a:prstGeom>
          </p:spPr>
        </p:pic>
      </p:grpSp>
      <p:sp>
        <p:nvSpPr>
          <p:cNvPr id="12" name="向右箭號 10">
            <a:extLst>
              <a:ext uri="{FF2B5EF4-FFF2-40B4-BE49-F238E27FC236}">
                <a16:creationId xmlns:a16="http://schemas.microsoft.com/office/drawing/2014/main" id="{03C4DA3D-4F94-448F-8E91-171F69C6034B}"/>
              </a:ext>
            </a:extLst>
          </p:cNvPr>
          <p:cNvSpPr/>
          <p:nvPr/>
        </p:nvSpPr>
        <p:spPr>
          <a:xfrm rot="5400000">
            <a:off x="2578187" y="3045410"/>
            <a:ext cx="472650" cy="294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0E0078-4620-43EE-8DCA-C93D956FB716}"/>
              </a:ext>
            </a:extLst>
          </p:cNvPr>
          <p:cNvSpPr/>
          <p:nvPr/>
        </p:nvSpPr>
        <p:spPr>
          <a:xfrm>
            <a:off x="1842966" y="3398449"/>
            <a:ext cx="245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PCA/2SDR embedding</a:t>
            </a:r>
            <a:endParaRPr lang="zh-TW" altLang="en-US" dirty="0">
              <a:latin typeface="+mn-lt"/>
            </a:endParaRPr>
          </a:p>
        </p:txBody>
      </p:sp>
      <p:sp>
        <p:nvSpPr>
          <p:cNvPr id="14" name="向右箭號 10">
            <a:extLst>
              <a:ext uri="{FF2B5EF4-FFF2-40B4-BE49-F238E27FC236}">
                <a16:creationId xmlns:a16="http://schemas.microsoft.com/office/drawing/2014/main" id="{CA86CF27-0902-408F-BABC-19FDBBB5C037}"/>
              </a:ext>
            </a:extLst>
          </p:cNvPr>
          <p:cNvSpPr/>
          <p:nvPr/>
        </p:nvSpPr>
        <p:spPr>
          <a:xfrm rot="5400000">
            <a:off x="2571134" y="3958826"/>
            <a:ext cx="472650" cy="294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AE8608-A4FF-4BC2-8E6C-AA27D32BB360}"/>
              </a:ext>
            </a:extLst>
          </p:cNvPr>
          <p:cNvSpPr/>
          <p:nvPr/>
        </p:nvSpPr>
        <p:spPr>
          <a:xfrm>
            <a:off x="520726" y="5230643"/>
            <a:ext cx="245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t-SNE</a:t>
            </a:r>
            <a:endParaRPr lang="zh-TW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82902" y="635635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>
                <a:latin typeface="+mn-lt"/>
              </a:rPr>
              <a:t>(Maaten, Laurens van der, and Geoffrey Hinton. "Visualizing data using t-SNE." Journal of machine learning research 9.Nov (2008): 2579-2605.)</a:t>
            </a:r>
          </a:p>
        </p:txBody>
      </p:sp>
    </p:spTree>
    <p:extLst>
      <p:ext uri="{BB962C8B-B14F-4D97-AF65-F5344CB8AC3E}">
        <p14:creationId xmlns:p14="http://schemas.microsoft.com/office/powerpoint/2010/main" val="388479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ASCEP – ITSNE, TSNE, TRANSFORM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340768"/>
            <a:ext cx="5215330" cy="374292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8112224" y="4221088"/>
            <a:ext cx="98937" cy="1081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176120" y="5338522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Select yes for particles for DRMRA or ISAC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13" y="1191888"/>
            <a:ext cx="3420380" cy="27363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3" y="4018333"/>
            <a:ext cx="3587432" cy="28663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3869124" y="3091686"/>
            <a:ext cx="3667036" cy="2372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491323" y="5984853"/>
            <a:ext cx="2468773" cy="293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7048537" y="5986065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For other classification tasks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95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71" y="2907946"/>
            <a:ext cx="5479350" cy="337452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376" y="373867"/>
            <a:ext cx="10058400" cy="729988"/>
          </a:xfrm>
        </p:spPr>
        <p:txBody>
          <a:bodyPr/>
          <a:lstStyle/>
          <a:p>
            <a:r>
              <a:rPr lang="en-US" altLang="zh-TW" dirty="0"/>
              <a:t>FileZilla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 rot="20167498" flipV="1">
            <a:off x="3244559" y="2013468"/>
            <a:ext cx="2554445" cy="2817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86093" y="1135496"/>
            <a:ext cx="4848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0070C0"/>
                </a:solidFill>
              </a:rPr>
              <a:t>檔案</a:t>
            </a:r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站台管理員</a:t>
            </a:r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連線 </a:t>
            </a:r>
            <a:endParaRPr lang="en-US" altLang="zh-TW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zh-TW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第一次使用先按增新站台</a:t>
            </a:r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輸入資料</a:t>
            </a:r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確認</a:t>
            </a:r>
            <a:r>
              <a:rPr lang="en-US" altLang="zh-TW" dirty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119469" y="3998423"/>
            <a:ext cx="325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在需要的下載或上傳檔案，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>
                <a:solidFill>
                  <a:srgbClr val="00B050"/>
                </a:solidFill>
              </a:rPr>
              <a:t>按下滑鼠右鍵會出現功能選項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-103115"/>
            <a:ext cx="3801350" cy="24772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2" y="2851089"/>
            <a:ext cx="6078242" cy="34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53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50"/>
            <a:ext cx="4752528" cy="39578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2839036"/>
            <a:ext cx="7919494" cy="327545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6131024" y="2060848"/>
            <a:ext cx="1117104" cy="1224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816080" y="1376417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1) Use Lasso tool or Box select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4583832" y="5763471"/>
            <a:ext cx="1547192" cy="1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34311" y="5578805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2) Save the selection class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14924" y="6256231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latin typeface="+mn-lt"/>
                <a:ea typeface="+mn-ea"/>
              </a:rPr>
              <a:t>3) Press close if you are done</a:t>
            </a:r>
            <a:endParaRPr lang="zh-TW" altLang="en-US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15" name="直線單箭頭接點 14"/>
          <p:cNvCxnSpPr>
            <a:endCxn id="14" idx="1"/>
          </p:cNvCxnSpPr>
          <p:nvPr/>
        </p:nvCxnSpPr>
        <p:spPr>
          <a:xfrm>
            <a:off x="4583832" y="5944083"/>
            <a:ext cx="931092" cy="496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864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Other methods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2D conformation analysis based on network</a:t>
            </a:r>
          </a:p>
          <a:p>
            <a:r>
              <a:rPr lang="en-US" altLang="zh-TW" dirty="0"/>
              <a:t>CNN for auto selection of classes</a:t>
            </a:r>
          </a:p>
          <a:p>
            <a:r>
              <a:rPr lang="en-US" altLang="zh-TW" dirty="0"/>
              <a:t>3D methods</a:t>
            </a:r>
          </a:p>
          <a:p>
            <a:endParaRPr lang="en-US" altLang="zh-TW" dirty="0"/>
          </a:p>
          <a:p>
            <a:r>
              <a:rPr lang="en-US" altLang="zh-TW" dirty="0"/>
              <a:t>Other Issue</a:t>
            </a:r>
          </a:p>
          <a:p>
            <a:pPr lvl="1"/>
            <a:r>
              <a:rPr lang="en-US" altLang="zh-TW" dirty="0"/>
              <a:t>CTF and phase plate</a:t>
            </a:r>
          </a:p>
          <a:p>
            <a:pPr marL="274638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9910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/>
              <a:t>Advance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8080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39" y="29782"/>
            <a:ext cx="9742517" cy="1032350"/>
          </a:xfrm>
        </p:spPr>
        <p:txBody>
          <a:bodyPr/>
          <a:lstStyle/>
          <a:p>
            <a:r>
              <a:rPr lang="zh-TW" altLang="en-US" dirty="0">
                <a:latin typeface="+mn-lt"/>
                <a:ea typeface="+mn-ea"/>
              </a:rPr>
              <a:t>尋找輸出資料路徑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點選需要的輸出資料的框框，按下滑鼠右鍵，會出現一排的選項，點取 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Brower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460467" y="242076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389809" y="916976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r="182"/>
          <a:stretch/>
        </p:blipFill>
        <p:spPr>
          <a:xfrm>
            <a:off x="6990876" y="2896474"/>
            <a:ext cx="5047361" cy="2656641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539533" y="2189590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642699" y="1597611"/>
            <a:ext cx="208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大多數的資料都存在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extra 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裡面</a:t>
            </a:r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5898599" y="58149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34784" y="5842276"/>
            <a:ext cx="470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有了路徑就能從外部的資料夾找到檔案，</a:t>
            </a:r>
            <a:endParaRPr lang="en-US" altLang="zh-TW" dirty="0">
              <a:latin typeface="+mn-lt"/>
              <a:ea typeface="+mn-ea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也可以透過 </a:t>
            </a:r>
            <a:r>
              <a:rPr lang="en-US" altLang="zh-TW" dirty="0">
                <a:latin typeface="+mn-lt"/>
                <a:ea typeface="+mn-ea"/>
                <a:sym typeface="Wingdings" panose="05000000000000000000" pitchFamily="2" charset="2"/>
              </a:rPr>
              <a:t>ftp</a:t>
            </a:r>
            <a:r>
              <a:rPr lang="zh-TW" altLang="en-US" dirty="0">
                <a:latin typeface="+mn-lt"/>
                <a:ea typeface="+mn-ea"/>
                <a:sym typeface="Wingdings" panose="05000000000000000000" pitchFamily="2" charset="2"/>
              </a:rPr>
              <a:t>直接到從資料夾載資料。</a:t>
            </a:r>
            <a:endParaRPr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2349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40" y="557641"/>
            <a:ext cx="10058400" cy="596448"/>
          </a:xfrm>
        </p:spPr>
        <p:txBody>
          <a:bodyPr/>
          <a:lstStyle/>
          <a:p>
            <a:r>
              <a:rPr lang="zh-TW" altLang="en-US" dirty="0">
                <a:latin typeface="+mn-lt"/>
                <a:ea typeface="+mn-ea"/>
              </a:rPr>
              <a:t>下載需要的參數資訊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點選需要的輸出資料的框框，按下滑鼠右鍵，會出現一排的選項，點取 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Brower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777043" y="225538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675968" y="1100091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6446304" y="49425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99409" y="1530358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點選有   這個符號的檔案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49" y="1625728"/>
            <a:ext cx="177362" cy="2069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r="396"/>
          <a:stretch/>
        </p:blipFill>
        <p:spPr>
          <a:xfrm>
            <a:off x="6817284" y="3077193"/>
            <a:ext cx="5338762" cy="2967250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395232" y="2367702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5400000">
            <a:off x="9668053" y="5421415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0850286" y="5314588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lt"/>
                <a:ea typeface="+mn-ea"/>
              </a:rPr>
              <a:t>下一頁</a:t>
            </a:r>
          </a:p>
        </p:txBody>
      </p:sp>
      <p:sp>
        <p:nvSpPr>
          <p:cNvPr id="25" name="十邊形 24"/>
          <p:cNvSpPr/>
          <p:nvPr/>
        </p:nvSpPr>
        <p:spPr>
          <a:xfrm>
            <a:off x="7437135" y="311502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280807" y="4828446"/>
            <a:ext cx="252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點選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Browse Data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7841209" y="3523089"/>
            <a:ext cx="124691" cy="1205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73244" y="1499005"/>
            <a:ext cx="66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假設今天我想下載 </a:t>
            </a:r>
            <a:r>
              <a:rPr lang="en-US" altLang="zh-TW" dirty="0">
                <a:solidFill>
                  <a:srgbClr val="002060"/>
                </a:solidFill>
                <a:latin typeface="+mn-lt"/>
                <a:ea typeface="+mn-ea"/>
              </a:rPr>
              <a:t>movement alignment </a:t>
            </a:r>
            <a:r>
              <a:rPr lang="zh-TW" altLang="en-US" dirty="0">
                <a:solidFill>
                  <a:srgbClr val="002060"/>
                </a:solidFill>
                <a:latin typeface="+mn-lt"/>
                <a:ea typeface="+mn-ea"/>
              </a:rPr>
              <a:t>的位移資訊</a:t>
            </a:r>
          </a:p>
        </p:txBody>
      </p:sp>
    </p:spTree>
    <p:extLst>
      <p:ext uri="{BB962C8B-B14F-4D97-AF65-F5344CB8AC3E}">
        <p14:creationId xmlns:p14="http://schemas.microsoft.com/office/powerpoint/2010/main" val="4132119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87" y="153222"/>
            <a:ext cx="7175784" cy="3818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287" y="2815273"/>
            <a:ext cx="3760208" cy="38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878" y="3623757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找到我們要的資料位置，</a:t>
            </a:r>
            <a:endParaRPr lang="en-US" altLang="zh-TW" sz="1600" dirty="0">
              <a:solidFill>
                <a:srgbClr val="0070C0"/>
              </a:solidFill>
              <a:latin typeface="+mn-lt"/>
              <a:ea typeface="+mn-ea"/>
            </a:endParaRPr>
          </a:p>
          <a:p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在此為</a:t>
            </a:r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c13</a:t>
            </a:r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、</a:t>
            </a:r>
            <a:r>
              <a:rPr lang="en-US" altLang="zh-TW" sz="1600" dirty="0">
                <a:solidFill>
                  <a:srgbClr val="0070C0"/>
                </a:solidFill>
                <a:latin typeface="+mn-lt"/>
                <a:ea typeface="+mn-ea"/>
              </a:rPr>
              <a:t>c14</a:t>
            </a:r>
            <a:endParaRPr lang="zh-TW" altLang="en-US" sz="16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7" name="十邊形 6"/>
          <p:cNvSpPr/>
          <p:nvPr/>
        </p:nvSpPr>
        <p:spPr>
          <a:xfrm>
            <a:off x="-35342" y="316167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8" name="十邊形 7"/>
          <p:cNvSpPr/>
          <p:nvPr/>
        </p:nvSpPr>
        <p:spPr>
          <a:xfrm>
            <a:off x="-35342" y="624163"/>
            <a:ext cx="392790" cy="351905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7447" y="1047512"/>
            <a:ext cx="1571105" cy="22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80733" y="624163"/>
            <a:ext cx="391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將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Table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的地方調成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Objects</a:t>
            </a:r>
            <a:endParaRPr lang="zh-TW" altLang="en-US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87" y="2815273"/>
            <a:ext cx="7267106" cy="3839094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 rot="19278460">
            <a:off x="3279405" y="3706648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6196567" y="3806187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6790990" y="3788712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862150">
            <a:off x="7288917" y="4303316"/>
            <a:ext cx="1378989" cy="31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721717" y="3837114"/>
            <a:ext cx="273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複製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c13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、</a:t>
            </a:r>
            <a:r>
              <a:rPr lang="en-US" altLang="zh-TW" dirty="0">
                <a:solidFill>
                  <a:srgbClr val="0070C0"/>
                </a:solidFill>
                <a:latin typeface="+mn-lt"/>
                <a:ea typeface="+mn-ea"/>
              </a:rPr>
              <a:t>c14</a:t>
            </a:r>
            <a:r>
              <a:rPr lang="zh-TW" altLang="en-US" dirty="0">
                <a:solidFill>
                  <a:srgbClr val="0070C0"/>
                </a:solidFill>
                <a:latin typeface="+mn-lt"/>
                <a:ea typeface="+mn-ea"/>
              </a:rPr>
              <a:t>行的資料到這裡</a:t>
            </a:r>
          </a:p>
        </p:txBody>
      </p:sp>
      <p:sp>
        <p:nvSpPr>
          <p:cNvPr id="19" name="十邊形 18"/>
          <p:cNvSpPr/>
          <p:nvPr/>
        </p:nvSpPr>
        <p:spPr>
          <a:xfrm>
            <a:off x="8264945" y="363760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0" name="向下箭號 19"/>
          <p:cNvSpPr/>
          <p:nvPr/>
        </p:nvSpPr>
        <p:spPr>
          <a:xfrm>
            <a:off x="10681855" y="3447980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1" name="十邊形 20"/>
          <p:cNvSpPr/>
          <p:nvPr/>
        </p:nvSpPr>
        <p:spPr>
          <a:xfrm>
            <a:off x="10192006" y="32439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913" y="158335"/>
            <a:ext cx="3716414" cy="2574694"/>
          </a:xfrm>
          <a:prstGeom prst="rect">
            <a:avLst/>
          </a:prstGeom>
        </p:spPr>
      </p:pic>
      <p:sp>
        <p:nvSpPr>
          <p:cNvPr id="23" name="向下箭號 22"/>
          <p:cNvSpPr/>
          <p:nvPr/>
        </p:nvSpPr>
        <p:spPr>
          <a:xfrm rot="10800000">
            <a:off x="8676027" y="2575689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十邊形 23"/>
          <p:cNvSpPr/>
          <p:nvPr/>
        </p:nvSpPr>
        <p:spPr>
          <a:xfrm>
            <a:off x="11551379" y="1941622"/>
            <a:ext cx="560266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5" name="向下箭號 24"/>
          <p:cNvSpPr/>
          <p:nvPr/>
        </p:nvSpPr>
        <p:spPr>
          <a:xfrm rot="5400000">
            <a:off x="11575476" y="2365705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025168" y="1428338"/>
            <a:ext cx="16566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+mn-lt"/>
                <a:ea typeface="+mn-ea"/>
              </a:rPr>
              <a:t>調整檔案位置及名稱，名稱記得打上 </a:t>
            </a:r>
            <a:r>
              <a:rPr lang="en-US" altLang="zh-TW" sz="1600" dirty="0">
                <a:solidFill>
                  <a:srgbClr val="FF0000"/>
                </a:solidFill>
                <a:latin typeface="+mn-lt"/>
                <a:ea typeface="+mn-ea"/>
              </a:rPr>
              <a:t>.txt</a:t>
            </a:r>
            <a:endParaRPr lang="zh-TW" altLang="en-US" sz="16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7" name="十邊形 26"/>
          <p:cNvSpPr/>
          <p:nvPr/>
        </p:nvSpPr>
        <p:spPr>
          <a:xfrm>
            <a:off x="9028495" y="10866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20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76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396176"/>
              </p:ext>
            </p:extLst>
          </p:nvPr>
        </p:nvGraphicFramePr>
        <p:xfrm>
          <a:off x="473178" y="1210936"/>
          <a:ext cx="11377264" cy="476754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3987906">
                  <a:extLst>
                    <a:ext uri="{9D8B030D-6E8A-4147-A177-3AD203B41FA5}">
                      <a16:colId xmlns:a16="http://schemas.microsoft.com/office/drawing/2014/main" val="3938309560"/>
                    </a:ext>
                  </a:extLst>
                </a:gridCol>
                <a:gridCol w="2420806">
                  <a:extLst>
                    <a:ext uri="{9D8B030D-6E8A-4147-A177-3AD203B41FA5}">
                      <a16:colId xmlns:a16="http://schemas.microsoft.com/office/drawing/2014/main" val="2766650486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1524081374"/>
                    </a:ext>
                  </a:extLst>
                </a:gridCol>
              </a:tblGrid>
              <a:tr h="4201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580007"/>
                  </a:ext>
                </a:extLst>
              </a:tr>
              <a:tr h="51833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Motion Correction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Unblur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MotionCor2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477425"/>
                  </a:ext>
                </a:extLst>
              </a:tr>
              <a:tr h="45614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CTF Estimation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Ctffind4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Gctf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6130207"/>
                  </a:ext>
                </a:extLst>
              </a:tr>
              <a:tr h="6842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Picking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CrYolo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Topaz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938072"/>
                  </a:ext>
                </a:extLst>
              </a:tr>
              <a:tr h="521393">
                <a:tc>
                  <a:txBody>
                    <a:bodyPr/>
                    <a:lstStyle/>
                    <a:p>
                      <a:pPr algn="ctr"/>
                      <a:r>
                        <a:rPr kumimoji="0" lang="en-US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Alignment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RAMI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469790"/>
                  </a:ext>
                </a:extLst>
              </a:tr>
              <a:tr h="10427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Classification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CL2D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DRMRA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ISAC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DRMRA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906757"/>
                  </a:ext>
                </a:extLst>
              </a:tr>
              <a:tr h="104278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Validation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i-tSNE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t-SNE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021098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79376" y="236613"/>
            <a:ext cx="10058400" cy="596448"/>
          </a:xfrm>
        </p:spPr>
        <p:txBody>
          <a:bodyPr/>
          <a:lstStyle/>
          <a:p>
            <a:r>
              <a:rPr lang="en-US" altLang="zh-TW" dirty="0"/>
              <a:t>Recommend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9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11475098"/>
              </p:ext>
            </p:extLst>
          </p:nvPr>
        </p:nvGraphicFramePr>
        <p:xfrm>
          <a:off x="609600" y="2204864"/>
          <a:ext cx="11377264" cy="355700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3987906">
                  <a:extLst>
                    <a:ext uri="{9D8B030D-6E8A-4147-A177-3AD203B41FA5}">
                      <a16:colId xmlns:a16="http://schemas.microsoft.com/office/drawing/2014/main" val="1827295845"/>
                    </a:ext>
                  </a:extLst>
                </a:gridCol>
                <a:gridCol w="2420806">
                  <a:extLst>
                    <a:ext uri="{9D8B030D-6E8A-4147-A177-3AD203B41FA5}">
                      <a16:colId xmlns:a16="http://schemas.microsoft.com/office/drawing/2014/main" val="3431899462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105268484"/>
                    </a:ext>
                  </a:extLst>
                </a:gridCol>
              </a:tblGrid>
              <a:tr h="116592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584525"/>
                  </a:ext>
                </a:extLst>
              </a:tr>
              <a:tr h="521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Initial Model</a:t>
                      </a:r>
                    </a:p>
                    <a:p>
                      <a:pPr algn="ct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</a:t>
                      </a:r>
                    </a:p>
                    <a:p>
                      <a:pPr algn="ctr"/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Eman2</a:t>
                      </a:r>
                    </a:p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</a:p>
                    <a:p>
                      <a:pPr algn="ct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193191"/>
                  </a:ext>
                </a:extLst>
              </a:tr>
              <a:tr h="681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Classification/</a:t>
                      </a:r>
                    </a:p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Validation</a:t>
                      </a:r>
                      <a:r>
                        <a:rPr lang="en-US" altLang="zh-TW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tool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3D Classification/Multibody Refinement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onuniform</a:t>
                      </a:r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/Local Refinement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094998"/>
                  </a:ext>
                </a:extLst>
              </a:tr>
              <a:tr h="6812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en-US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conformation analysis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3DVA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CryoDrgn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010635"/>
                  </a:ext>
                </a:extLst>
              </a:tr>
              <a:tr h="5213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en-US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Refinement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High Res</a:t>
                      </a:r>
                    </a:p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787024"/>
                  </a:ext>
                </a:extLst>
              </a:tr>
              <a:tr h="5213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Polishing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CTF Refinement</a:t>
                      </a:r>
                    </a:p>
                    <a:p>
                      <a:pPr algn="ctr"/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Bayesian Polishing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800795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105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MobaXterm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9600" y="1547976"/>
            <a:ext cx="501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lt"/>
              </a:rPr>
              <a:t>第一次使用</a:t>
            </a:r>
            <a:endParaRPr lang="en-US" altLang="zh-TW" dirty="0">
              <a:latin typeface="+mn-lt"/>
            </a:endParaRPr>
          </a:p>
          <a:p>
            <a:r>
              <a:rPr lang="zh-TW" altLang="en-US" dirty="0">
                <a:latin typeface="+mn-lt"/>
              </a:rPr>
              <a:t>先按</a:t>
            </a:r>
            <a:r>
              <a:rPr lang="en-US" altLang="zh-TW" dirty="0">
                <a:latin typeface="+mn-lt"/>
              </a:rPr>
              <a:t>session</a:t>
            </a:r>
            <a:r>
              <a:rPr lang="en-US" altLang="zh-TW" dirty="0">
                <a:latin typeface="+mn-lt"/>
                <a:sym typeface="Wingdings" panose="05000000000000000000" pitchFamily="2" charset="2"/>
              </a:rPr>
              <a:t> SSH </a:t>
            </a:r>
            <a:r>
              <a:rPr lang="zh-TW" altLang="en-US" dirty="0">
                <a:latin typeface="+mn-lt"/>
                <a:sym typeface="Wingdings" panose="05000000000000000000" pitchFamily="2" charset="2"/>
              </a:rPr>
              <a:t>輸入</a:t>
            </a:r>
            <a:r>
              <a:rPr lang="en-US" altLang="zh-TW" dirty="0">
                <a:latin typeface="+mn-lt"/>
                <a:sym typeface="Wingdings" panose="05000000000000000000" pitchFamily="2" charset="2"/>
              </a:rPr>
              <a:t>IP </a:t>
            </a:r>
            <a:r>
              <a:rPr lang="en-US" altLang="zh-TW">
                <a:latin typeface="+mn-lt"/>
                <a:sym typeface="Wingdings" panose="05000000000000000000" pitchFamily="2" charset="2"/>
              </a:rPr>
              <a:t> OK</a:t>
            </a:r>
          </a:p>
          <a:p>
            <a:r>
              <a:rPr lang="zh-TW" altLang="en-US">
                <a:latin typeface="+mn-lt"/>
                <a:sym typeface="Wingdings" panose="05000000000000000000" pitchFamily="2" charset="2"/>
              </a:rPr>
              <a:t>在</a:t>
            </a:r>
            <a:r>
              <a:rPr lang="en-US" altLang="zh-TW">
                <a:latin typeface="+mn-lt"/>
                <a:sym typeface="Wingdings" panose="05000000000000000000" pitchFamily="2" charset="2"/>
              </a:rPr>
              <a:t>ssh </a:t>
            </a:r>
            <a:r>
              <a:rPr lang="zh-TW" altLang="en-US">
                <a:latin typeface="+mn-lt"/>
                <a:sym typeface="Wingdings" panose="05000000000000000000" pitchFamily="2" charset="2"/>
              </a:rPr>
              <a:t>輸入</a:t>
            </a:r>
            <a:r>
              <a:rPr lang="en-US" altLang="zh-TW">
                <a:latin typeface="+mn-lt"/>
              </a:rPr>
              <a:t>echo xfce4-session &gt; ~/.xsession</a:t>
            </a:r>
            <a:endParaRPr lang="zh-TW" altLang="en-US" dirty="0">
              <a:latin typeface="+mn-lt"/>
            </a:endParaRPr>
          </a:p>
        </p:txBody>
      </p:sp>
      <p:sp>
        <p:nvSpPr>
          <p:cNvPr id="17" name="向下箭號 16"/>
          <p:cNvSpPr/>
          <p:nvPr/>
        </p:nvSpPr>
        <p:spPr>
          <a:xfrm rot="16200000">
            <a:off x="5655909" y="3611635"/>
            <a:ext cx="880181" cy="653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4" y="2584754"/>
            <a:ext cx="5410834" cy="338499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94" y="2914460"/>
            <a:ext cx="5129521" cy="3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6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ym typeface="Wingdings" panose="05000000000000000000" pitchFamily="2" charset="2"/>
              </a:rPr>
              <a:t>Remote Desktop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690640"/>
            <a:ext cx="2683705" cy="16291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1" y="3655584"/>
            <a:ext cx="5151807" cy="30161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546" y="1963816"/>
            <a:ext cx="6535853" cy="381575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275141" y="3375321"/>
            <a:ext cx="474133" cy="118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21031610">
            <a:off x="3908022" y="4934091"/>
            <a:ext cx="1868862" cy="49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53400" y="3375321"/>
            <a:ext cx="1143000" cy="156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364133" y="3467205"/>
            <a:ext cx="237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這個工作列按滑鼠右鍵會出現，再點 </a:t>
            </a:r>
            <a:r>
              <a:rPr lang="en-US" altLang="zh-TW" dirty="0"/>
              <a:t>Open Terminal Here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就可以操作我們要用的指令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57073" y="5717597"/>
            <a:ext cx="513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如果在</a:t>
            </a:r>
            <a:r>
              <a:rPr lang="en-US" altLang="zh-TW" sz="1600" dirty="0">
                <a:solidFill>
                  <a:srgbClr val="FF0000"/>
                </a:solidFill>
              </a:rPr>
              <a:t>terminal</a:t>
            </a:r>
            <a:r>
              <a:rPr lang="zh-TW" altLang="en-US" sz="1600" dirty="0">
                <a:solidFill>
                  <a:srgbClr val="FF0000"/>
                </a:solidFill>
              </a:rPr>
              <a:t>，無法開啟</a:t>
            </a:r>
            <a:r>
              <a:rPr lang="en-US" altLang="zh-TW" sz="1600" dirty="0" err="1">
                <a:solidFill>
                  <a:srgbClr val="FF0000"/>
                </a:solidFill>
              </a:rPr>
              <a:t>scipion</a:t>
            </a:r>
            <a:r>
              <a:rPr lang="zh-TW" altLang="en-US" sz="1600" dirty="0">
                <a:solidFill>
                  <a:srgbClr val="FF0000"/>
                </a:solidFill>
              </a:rPr>
              <a:t>，可以嘗試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輸入 </a:t>
            </a:r>
            <a:r>
              <a:rPr lang="en-US" altLang="zh-TW" sz="1600" dirty="0">
                <a:solidFill>
                  <a:srgbClr val="FF0000"/>
                </a:solidFill>
              </a:rPr>
              <a:t>source ~./</a:t>
            </a:r>
            <a:r>
              <a:rPr lang="en-US" altLang="zh-TW" sz="1600" dirty="0" err="1">
                <a:solidFill>
                  <a:srgbClr val="FF0000"/>
                </a:solidFill>
              </a:rPr>
              <a:t>bashrc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290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428986</TotalTime>
  <Words>3661</Words>
  <Application>Microsoft Office PowerPoint</Application>
  <PresentationFormat>寬螢幕</PresentationFormat>
  <Paragraphs>893</Paragraphs>
  <Slides>77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92" baseType="lpstr">
      <vt:lpstr>Arial Unicode MS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Brush Script MT</vt:lpstr>
      <vt:lpstr>Calibri</vt:lpstr>
      <vt:lpstr>Cambria Math</vt:lpstr>
      <vt:lpstr>Times New Roman</vt:lpstr>
      <vt:lpstr>Wingdings</vt:lpstr>
      <vt:lpstr>Wingdings 3</vt:lpstr>
      <vt:lpstr>原創</vt:lpstr>
      <vt:lpstr>ASCEP with Scipion3</vt:lpstr>
      <vt:lpstr>Outline</vt:lpstr>
      <vt:lpstr>ASCEP – Unified cryo-EM processing platform</vt:lpstr>
      <vt:lpstr>Developing scipion3</vt:lpstr>
      <vt:lpstr>Usage of Server</vt:lpstr>
      <vt:lpstr>Use our Server</vt:lpstr>
      <vt:lpstr>FileZilla</vt:lpstr>
      <vt:lpstr>MobaXterm</vt:lpstr>
      <vt:lpstr>Remote Desktop</vt:lpstr>
      <vt:lpstr>Trouble shooting</vt:lpstr>
      <vt:lpstr>Trouble shooting</vt:lpstr>
      <vt:lpstr>Useful commands</vt:lpstr>
      <vt:lpstr>Data Source</vt:lpstr>
      <vt:lpstr>Data Source</vt:lpstr>
      <vt:lpstr>PowerPoint 簡報</vt:lpstr>
      <vt:lpstr>PowerPoint 簡報</vt:lpstr>
      <vt:lpstr>PowerPoint 簡報</vt:lpstr>
      <vt:lpstr>ASCEP with Scipion3</vt:lpstr>
      <vt:lpstr>Install ASCEP</vt:lpstr>
      <vt:lpstr>Enable Scipion3</vt:lpstr>
      <vt:lpstr>Import Project</vt:lpstr>
      <vt:lpstr>Import/Export workflow</vt:lpstr>
      <vt:lpstr>Upload workflow</vt:lpstr>
      <vt:lpstr>Upload workflow</vt:lpstr>
      <vt:lpstr>Import/Export metadata/binaries</vt:lpstr>
      <vt:lpstr>Basic Usage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Imports</vt:lpstr>
      <vt:lpstr>查看執行結果</vt:lpstr>
      <vt:lpstr>Particle picking</vt:lpstr>
      <vt:lpstr>PowerPoint 簡報</vt:lpstr>
      <vt:lpstr>Extract</vt:lpstr>
      <vt:lpstr>https://scipion-em.github.io/docs/docs/user/scipion-gui.html</vt:lpstr>
      <vt:lpstr>PowerPoint 簡報</vt:lpstr>
      <vt:lpstr>PowerPoint 簡報</vt:lpstr>
      <vt:lpstr>MPI/GPU</vt:lpstr>
      <vt:lpstr>MPI/GPU</vt:lpstr>
      <vt:lpstr>Break</vt:lpstr>
      <vt:lpstr>ASCEP</vt:lpstr>
      <vt:lpstr>ASCEP:  More Competitive Algorithms to Meet Current Challenges</vt:lpstr>
      <vt:lpstr>ASCEP : Enable us to select a best workflow – pMMO molecule</vt:lpstr>
      <vt:lpstr>ASCEP – CryoRALib</vt:lpstr>
      <vt:lpstr>2SDR method</vt:lpstr>
      <vt:lpstr>ASCEP – 2SDR</vt:lpstr>
      <vt:lpstr>PowerPoint 簡報</vt:lpstr>
      <vt:lpstr>2SDR denoising helps on alignment – PrePro</vt:lpstr>
      <vt:lpstr>2SDR denoising helps on alignment – PrePro [6]</vt:lpstr>
      <vt:lpstr>ASCEP – PrePro</vt:lpstr>
      <vt:lpstr>PowerPoint 簡報</vt:lpstr>
      <vt:lpstr>rAMI –Rapid Alignment with Moment of Inertia for Cryo-EM Image Processing</vt:lpstr>
      <vt:lpstr>rAMI –Rapid Alignment with Moment of Inertia for Cryo-EM Image Processing</vt:lpstr>
      <vt:lpstr>ASCEP – RAMI</vt:lpstr>
      <vt:lpstr>PowerPoint 簡報</vt:lpstr>
      <vt:lpstr>γ-SUP (Self-Updating Process)</vt:lpstr>
      <vt:lpstr>ASCEP – R-SUP</vt:lpstr>
      <vt:lpstr>PowerPoint 簡報</vt:lpstr>
      <vt:lpstr>ASCEP - Clustering</vt:lpstr>
      <vt:lpstr>DRMRA</vt:lpstr>
      <vt:lpstr>DRMRA (a-γ-SUP )</vt:lpstr>
      <vt:lpstr>PowerPoint 簡報</vt:lpstr>
      <vt:lpstr>PowerPoint 簡報</vt:lpstr>
      <vt:lpstr>ASCEP – GPU ISAC/CryoRALib</vt:lpstr>
      <vt:lpstr>t-SNE (Manifold Learning)</vt:lpstr>
      <vt:lpstr>ASCEP – ITSNE, TSNE, TRANSFORM</vt:lpstr>
      <vt:lpstr>PowerPoint 簡報</vt:lpstr>
      <vt:lpstr>Other methods</vt:lpstr>
      <vt:lpstr>Advance</vt:lpstr>
      <vt:lpstr>尋找輸出資料路徑</vt:lpstr>
      <vt:lpstr>下載需要的參數資訊</vt:lpstr>
      <vt:lpstr>PowerPoint 簡報</vt:lpstr>
      <vt:lpstr>Recommend method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6224</cp:revision>
  <cp:lastPrinted>2021-07-15T10:40:21Z</cp:lastPrinted>
  <dcterms:created xsi:type="dcterms:W3CDTF">2008-09-09T01:56:11Z</dcterms:created>
  <dcterms:modified xsi:type="dcterms:W3CDTF">2021-07-15T14:57:56Z</dcterms:modified>
</cp:coreProperties>
</file>